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4630400" cy="8229600"/>
  <p:notesSz cx="8229600" cy="14630400"/>
  <p:embeddedFontLst>
    <p:embeddedFont>
      <p:font typeface="Source Sans 3" panose="020B0604020202020204" charset="0"/>
      <p:regular r:id="rId14"/>
    </p:embeddedFont>
    <p:embeddedFont>
      <p:font typeface="Source Serif 4 Semi Bold" panose="020B0604020202020204" charset="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56" d="100"/>
          <a:sy n="56" d="100"/>
        </p:scale>
        <p:origin x="620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5922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Relationship Id="rId9" Type="http://schemas.openxmlformats.org/officeDocument/2006/relationships/image" Target="../media/image24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8.svg"/><Relationship Id="rId9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22860"/>
            <a:ext cx="14630400" cy="8229600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968693" y="1633538"/>
            <a:ext cx="12692896" cy="14520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5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5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Retail Analytics Dashboard: Data-Driven Business Insights</a:t>
            </a:r>
            <a:endParaRPr kumimoji="0" lang="en-US" sz="45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 2"/>
          <p:cNvSpPr/>
          <p:nvPr/>
        </p:nvSpPr>
        <p:spPr>
          <a:xfrm>
            <a:off x="968693" y="3455908"/>
            <a:ext cx="12692896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3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rgbClr val="272525"/>
                </a:solidFill>
                <a:effectLst/>
                <a:uLnTx/>
                <a:uFillTx/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Transforming complex retail data into actionable strategies for growth and optimization.</a:t>
            </a:r>
            <a:endParaRPr kumimoji="0" lang="en-US" sz="1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hape 3"/>
          <p:cNvSpPr/>
          <p:nvPr/>
        </p:nvSpPr>
        <p:spPr>
          <a:xfrm>
            <a:off x="968693" y="4128611"/>
            <a:ext cx="4066342" cy="2467332"/>
          </a:xfrm>
          <a:prstGeom prst="roundRect">
            <a:avLst>
              <a:gd name="adj" fmla="val 4203"/>
            </a:avLst>
          </a:prstGeom>
          <a:solidFill>
            <a:srgbClr val="F0D4F7"/>
          </a:solidFill>
          <a:ln w="15240">
            <a:solidFill>
              <a:srgbClr val="D6BADD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1230749" y="4390668"/>
            <a:ext cx="2904530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50" b="0" i="0" u="none" strike="noStrike" kern="1200" cap="none" spc="0" normalizeH="0" baseline="0" noProof="0" dirty="0">
                <a:ln>
                  <a:noFill/>
                </a:ln>
                <a:solidFill>
                  <a:srgbClr val="272525"/>
                </a:solidFill>
                <a:effectLst/>
                <a:uLnTx/>
                <a:uFillTx/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Total Revenue</a:t>
            </a:r>
            <a:endParaRPr kumimoji="0" lang="en-US" sz="22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 5"/>
          <p:cNvSpPr/>
          <p:nvPr/>
        </p:nvSpPr>
        <p:spPr>
          <a:xfrm>
            <a:off x="1230749" y="4901922"/>
            <a:ext cx="3542228" cy="493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3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272525"/>
                </a:solidFill>
                <a:effectLst/>
                <a:uLnTx/>
                <a:uFillTx/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$5.2 Million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 6"/>
          <p:cNvSpPr/>
          <p:nvPr/>
        </p:nvSpPr>
        <p:spPr>
          <a:xfrm>
            <a:off x="1230749" y="5543788"/>
            <a:ext cx="3542228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3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rgbClr val="272525"/>
                </a:solidFill>
                <a:effectLst/>
                <a:uLnTx/>
                <a:uFillTx/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Achieved this quarter across all channels.</a:t>
            </a:r>
            <a:endParaRPr kumimoji="0" lang="en-US" sz="1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5281851" y="4128611"/>
            <a:ext cx="4066461" cy="2467332"/>
          </a:xfrm>
          <a:prstGeom prst="roundRect">
            <a:avLst>
              <a:gd name="adj" fmla="val 4203"/>
            </a:avLst>
          </a:prstGeom>
          <a:solidFill>
            <a:srgbClr val="F0D4F7"/>
          </a:solidFill>
          <a:ln w="15240">
            <a:solidFill>
              <a:srgbClr val="D6BADD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5543907" y="4390668"/>
            <a:ext cx="2904530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50" b="0" i="0" u="none" strike="noStrike" kern="1200" cap="none" spc="0" normalizeH="0" baseline="0" noProof="0" dirty="0">
                <a:ln>
                  <a:noFill/>
                </a:ln>
                <a:solidFill>
                  <a:srgbClr val="272525"/>
                </a:solidFill>
                <a:effectLst/>
                <a:uLnTx/>
                <a:uFillTx/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Top Customer Value</a:t>
            </a:r>
            <a:endParaRPr kumimoji="0" lang="en-US" sz="22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 9"/>
          <p:cNvSpPr/>
          <p:nvPr/>
        </p:nvSpPr>
        <p:spPr>
          <a:xfrm>
            <a:off x="5543907" y="4901922"/>
            <a:ext cx="3542347" cy="493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3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272525"/>
                </a:solidFill>
                <a:effectLst/>
                <a:uLnTx/>
                <a:uFillTx/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$12,500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5543907" y="5543788"/>
            <a:ext cx="354234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3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rgbClr val="272525"/>
                </a:solidFill>
                <a:effectLst/>
                <a:uLnTx/>
                <a:uFillTx/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Identified 'Elite Shopper' for personalized campaigns.</a:t>
            </a:r>
            <a:endParaRPr kumimoji="0" lang="en-US" sz="1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Shape 11"/>
          <p:cNvSpPr/>
          <p:nvPr/>
        </p:nvSpPr>
        <p:spPr>
          <a:xfrm>
            <a:off x="9595128" y="4128611"/>
            <a:ext cx="4066461" cy="2467332"/>
          </a:xfrm>
          <a:prstGeom prst="roundRect">
            <a:avLst>
              <a:gd name="adj" fmla="val 4203"/>
            </a:avLst>
          </a:prstGeom>
          <a:solidFill>
            <a:srgbClr val="F0D4F7"/>
          </a:solidFill>
          <a:ln w="15240">
            <a:solidFill>
              <a:srgbClr val="D6BADD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9857184" y="4390668"/>
            <a:ext cx="2904530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50" b="0" i="0" u="none" strike="noStrike" kern="1200" cap="none" spc="0" normalizeH="0" baseline="0" noProof="0" dirty="0">
                <a:ln>
                  <a:noFill/>
                </a:ln>
                <a:solidFill>
                  <a:srgbClr val="272525"/>
                </a:solidFill>
                <a:effectLst/>
                <a:uLnTx/>
                <a:uFillTx/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Best-Selling Product</a:t>
            </a:r>
            <a:endParaRPr kumimoji="0" lang="en-US" sz="22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Text 13"/>
          <p:cNvSpPr/>
          <p:nvPr/>
        </p:nvSpPr>
        <p:spPr>
          <a:xfrm>
            <a:off x="9857184" y="4901922"/>
            <a:ext cx="3542347" cy="493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3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272525"/>
                </a:solidFill>
                <a:effectLst/>
                <a:uLnTx/>
                <a:uFillTx/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Premium Smartwatch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Text 14"/>
          <p:cNvSpPr/>
          <p:nvPr/>
        </p:nvSpPr>
        <p:spPr>
          <a:xfrm>
            <a:off x="9857184" y="5543788"/>
            <a:ext cx="354234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3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rgbClr val="272525"/>
                </a:solidFill>
                <a:effectLst/>
                <a:uLnTx/>
                <a:uFillTx/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Analyzed sales to optimize inventory and promotions.</a:t>
            </a:r>
            <a:endParaRPr kumimoji="0" lang="en-US" sz="1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68693" y="339447"/>
            <a:ext cx="3785592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Revenue Pareto: 80/20 Rule</a:t>
            </a:r>
            <a:endParaRPr lang="en-US" sz="2250" dirty="0"/>
          </a:p>
        </p:txBody>
      </p:sp>
      <p:sp>
        <p:nvSpPr>
          <p:cNvPr id="3" name="Shape 1"/>
          <p:cNvSpPr/>
          <p:nvPr/>
        </p:nvSpPr>
        <p:spPr>
          <a:xfrm>
            <a:off x="968693" y="1896308"/>
            <a:ext cx="12692896" cy="15240"/>
          </a:xfrm>
          <a:prstGeom prst="roundRect">
            <a:avLst>
              <a:gd name="adj" fmla="val 340200"/>
            </a:avLst>
          </a:prstGeom>
          <a:solidFill>
            <a:srgbClr val="D6BADD"/>
          </a:solidFill>
          <a:ln/>
        </p:spPr>
      </p:sp>
      <p:sp>
        <p:nvSpPr>
          <p:cNvPr id="4" name="Shape 2"/>
          <p:cNvSpPr/>
          <p:nvPr/>
        </p:nvSpPr>
        <p:spPr>
          <a:xfrm>
            <a:off x="4095631" y="1526024"/>
            <a:ext cx="15240" cy="370284"/>
          </a:xfrm>
          <a:prstGeom prst="roundRect">
            <a:avLst>
              <a:gd name="adj" fmla="val 340200"/>
            </a:avLst>
          </a:prstGeom>
          <a:solidFill>
            <a:srgbClr val="D6BADD"/>
          </a:solidFill>
          <a:ln/>
        </p:spPr>
      </p:sp>
      <p:sp>
        <p:nvSpPr>
          <p:cNvPr id="5" name="Shape 3"/>
          <p:cNvSpPr/>
          <p:nvPr/>
        </p:nvSpPr>
        <p:spPr>
          <a:xfrm>
            <a:off x="3964424" y="1757482"/>
            <a:ext cx="277654" cy="277654"/>
          </a:xfrm>
          <a:prstGeom prst="roundRect">
            <a:avLst>
              <a:gd name="adj" fmla="val 18673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4016157" y="1787426"/>
            <a:ext cx="174188" cy="2177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1</a:t>
            </a:r>
            <a:endParaRPr lang="en-US" sz="1350" dirty="0"/>
          </a:p>
        </p:txBody>
      </p:sp>
      <p:sp>
        <p:nvSpPr>
          <p:cNvPr id="7" name="Text 5"/>
          <p:cNvSpPr/>
          <p:nvPr/>
        </p:nvSpPr>
        <p:spPr>
          <a:xfrm>
            <a:off x="3377208" y="949404"/>
            <a:ext cx="1452205" cy="1815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Amit</a:t>
            </a:r>
            <a:endParaRPr lang="en-US" sz="1100" dirty="0"/>
          </a:p>
        </p:txBody>
      </p:sp>
      <p:sp>
        <p:nvSpPr>
          <p:cNvPr id="8" name="Text 6"/>
          <p:cNvSpPr/>
          <p:nvPr/>
        </p:nvSpPr>
        <p:spPr>
          <a:xfrm>
            <a:off x="1092041" y="1205032"/>
            <a:ext cx="6022538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550"/>
              </a:lnSpc>
              <a:buNone/>
            </a:pPr>
            <a:r>
              <a:rPr lang="en-US" sz="9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₹1.2L (57.1%)</a:t>
            </a:r>
            <a:endParaRPr lang="en-US" sz="950" dirty="0"/>
          </a:p>
        </p:txBody>
      </p:sp>
      <p:sp>
        <p:nvSpPr>
          <p:cNvPr id="9" name="Shape 7"/>
          <p:cNvSpPr/>
          <p:nvPr/>
        </p:nvSpPr>
        <p:spPr>
          <a:xfrm>
            <a:off x="7307461" y="1896308"/>
            <a:ext cx="15240" cy="370284"/>
          </a:xfrm>
          <a:prstGeom prst="roundRect">
            <a:avLst>
              <a:gd name="adj" fmla="val 340200"/>
            </a:avLst>
          </a:prstGeom>
          <a:solidFill>
            <a:srgbClr val="D6BADD"/>
          </a:solidFill>
          <a:ln/>
        </p:spPr>
      </p:sp>
      <p:sp>
        <p:nvSpPr>
          <p:cNvPr id="10" name="Shape 8"/>
          <p:cNvSpPr/>
          <p:nvPr/>
        </p:nvSpPr>
        <p:spPr>
          <a:xfrm>
            <a:off x="7176254" y="1757482"/>
            <a:ext cx="277654" cy="277654"/>
          </a:xfrm>
          <a:prstGeom prst="roundRect">
            <a:avLst>
              <a:gd name="adj" fmla="val 18673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7227987" y="1787426"/>
            <a:ext cx="174188" cy="2177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2</a:t>
            </a:r>
            <a:endParaRPr lang="en-US" sz="1350" dirty="0"/>
          </a:p>
        </p:txBody>
      </p:sp>
      <p:sp>
        <p:nvSpPr>
          <p:cNvPr id="12" name="Text 10"/>
          <p:cNvSpPr/>
          <p:nvPr/>
        </p:nvSpPr>
        <p:spPr>
          <a:xfrm>
            <a:off x="6588919" y="2390061"/>
            <a:ext cx="1452205" cy="1815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John</a:t>
            </a:r>
            <a:endParaRPr lang="en-US" sz="1100" dirty="0"/>
          </a:p>
        </p:txBody>
      </p:sp>
      <p:sp>
        <p:nvSpPr>
          <p:cNvPr id="13" name="Text 11"/>
          <p:cNvSpPr/>
          <p:nvPr/>
        </p:nvSpPr>
        <p:spPr>
          <a:xfrm>
            <a:off x="4303752" y="2645688"/>
            <a:ext cx="6022658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550"/>
              </a:lnSpc>
              <a:buNone/>
            </a:pPr>
            <a:r>
              <a:rPr lang="en-US" sz="9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₹60K (85.7%)</a:t>
            </a:r>
            <a:endParaRPr lang="en-US" sz="950" dirty="0"/>
          </a:p>
        </p:txBody>
      </p:sp>
      <p:sp>
        <p:nvSpPr>
          <p:cNvPr id="14" name="Shape 12"/>
          <p:cNvSpPr/>
          <p:nvPr/>
        </p:nvSpPr>
        <p:spPr>
          <a:xfrm>
            <a:off x="10519291" y="1526024"/>
            <a:ext cx="15240" cy="370284"/>
          </a:xfrm>
          <a:prstGeom prst="roundRect">
            <a:avLst>
              <a:gd name="adj" fmla="val 340200"/>
            </a:avLst>
          </a:prstGeom>
          <a:solidFill>
            <a:srgbClr val="D6BADD"/>
          </a:solidFill>
          <a:ln/>
        </p:spPr>
      </p:sp>
      <p:sp>
        <p:nvSpPr>
          <p:cNvPr id="15" name="Shape 13"/>
          <p:cNvSpPr/>
          <p:nvPr/>
        </p:nvSpPr>
        <p:spPr>
          <a:xfrm>
            <a:off x="10388084" y="1757482"/>
            <a:ext cx="277654" cy="277654"/>
          </a:xfrm>
          <a:prstGeom prst="roundRect">
            <a:avLst>
              <a:gd name="adj" fmla="val 18673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10439817" y="1787426"/>
            <a:ext cx="174188" cy="2177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3</a:t>
            </a:r>
            <a:endParaRPr lang="en-US" sz="1350" dirty="0"/>
          </a:p>
        </p:txBody>
      </p:sp>
      <p:sp>
        <p:nvSpPr>
          <p:cNvPr id="17" name="Text 15"/>
          <p:cNvSpPr/>
          <p:nvPr/>
        </p:nvSpPr>
        <p:spPr>
          <a:xfrm>
            <a:off x="9800749" y="949404"/>
            <a:ext cx="1452205" cy="1815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Priya</a:t>
            </a:r>
            <a:endParaRPr lang="en-US" sz="1100" dirty="0"/>
          </a:p>
        </p:txBody>
      </p:sp>
      <p:sp>
        <p:nvSpPr>
          <p:cNvPr id="18" name="Text 16"/>
          <p:cNvSpPr/>
          <p:nvPr/>
        </p:nvSpPr>
        <p:spPr>
          <a:xfrm>
            <a:off x="7515582" y="1205032"/>
            <a:ext cx="6022658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550"/>
              </a:lnSpc>
              <a:buNone/>
            </a:pPr>
            <a:r>
              <a:rPr lang="en-US" sz="9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₹25K (89%)</a:t>
            </a:r>
            <a:endParaRPr lang="en-US" sz="950" dirty="0"/>
          </a:p>
        </p:txBody>
      </p:sp>
      <p:sp>
        <p:nvSpPr>
          <p:cNvPr id="19" name="Text 17"/>
          <p:cNvSpPr/>
          <p:nvPr/>
        </p:nvSpPr>
        <p:spPr>
          <a:xfrm>
            <a:off x="937617" y="3072171"/>
            <a:ext cx="1742718" cy="2178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280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Pareto Confirmed</a:t>
            </a:r>
            <a:endParaRPr lang="en-US" sz="2800" dirty="0"/>
          </a:p>
        </p:txBody>
      </p:sp>
      <p:sp>
        <p:nvSpPr>
          <p:cNvPr id="20" name="Text 18"/>
          <p:cNvSpPr/>
          <p:nvPr/>
        </p:nvSpPr>
        <p:spPr>
          <a:xfrm>
            <a:off x="968693" y="3446621"/>
            <a:ext cx="5546169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The analysis confirms the 80/20 Pareto principle:</a:t>
            </a:r>
            <a:endParaRPr lang="en-US" sz="1400" dirty="0"/>
          </a:p>
        </p:txBody>
      </p:sp>
      <p:sp>
        <p:nvSpPr>
          <p:cNvPr id="21" name="Text 19"/>
          <p:cNvSpPr/>
          <p:nvPr/>
        </p:nvSpPr>
        <p:spPr>
          <a:xfrm>
            <a:off x="968693" y="3755231"/>
            <a:ext cx="5546169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50"/>
              </a:lnSpc>
              <a:buSzPct val="100000"/>
              <a:buChar char="•"/>
            </a:pPr>
            <a:r>
              <a:rPr lang="en-US" sz="9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Top 2 customers (~67% of base) drive ~86% revenue.</a:t>
            </a:r>
            <a:endParaRPr lang="en-US" sz="950" dirty="0"/>
          </a:p>
        </p:txBody>
      </p:sp>
      <p:sp>
        <p:nvSpPr>
          <p:cNvPr id="22" name="Text 20"/>
          <p:cNvSpPr/>
          <p:nvPr/>
        </p:nvSpPr>
        <p:spPr>
          <a:xfrm>
            <a:off x="968693" y="3995857"/>
            <a:ext cx="5546169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50"/>
              </a:lnSpc>
              <a:buSzPct val="100000"/>
              <a:buChar char="•"/>
            </a:pPr>
            <a:r>
              <a:rPr lang="en-US" sz="9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Amit alone contributes 57%.</a:t>
            </a:r>
            <a:endParaRPr lang="en-US" sz="950" dirty="0"/>
          </a:p>
        </p:txBody>
      </p:sp>
      <p:sp>
        <p:nvSpPr>
          <p:cNvPr id="23" name="Text 21"/>
          <p:cNvSpPr/>
          <p:nvPr/>
        </p:nvSpPr>
        <p:spPr>
          <a:xfrm>
            <a:off x="968693" y="4236482"/>
            <a:ext cx="5546169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50"/>
              </a:lnSpc>
              <a:buSzPct val="100000"/>
              <a:buChar char="•"/>
            </a:pPr>
            <a:r>
              <a:rPr lang="en-US" sz="9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High-value customer retention is critical.</a:t>
            </a:r>
            <a:endParaRPr lang="en-US" sz="950" dirty="0"/>
          </a:p>
        </p:txBody>
      </p:sp>
      <p:sp>
        <p:nvSpPr>
          <p:cNvPr id="24" name="Text 22"/>
          <p:cNvSpPr/>
          <p:nvPr/>
        </p:nvSpPr>
        <p:spPr>
          <a:xfrm>
            <a:off x="9487019" y="4074437"/>
            <a:ext cx="1518285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86%</a:t>
            </a:r>
            <a:endParaRPr lang="en-US" sz="2400" dirty="0"/>
          </a:p>
        </p:txBody>
      </p:sp>
      <p:pic>
        <p:nvPicPr>
          <p:cNvPr id="2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20451" y="3168789"/>
            <a:ext cx="1851660" cy="1851660"/>
          </a:xfrm>
          <a:prstGeom prst="rect">
            <a:avLst/>
          </a:prstGeom>
        </p:spPr>
      </p:pic>
      <p:sp>
        <p:nvSpPr>
          <p:cNvPr id="26" name="Text 23"/>
          <p:cNvSpPr/>
          <p:nvPr/>
        </p:nvSpPr>
        <p:spPr>
          <a:xfrm>
            <a:off x="9520118" y="5308758"/>
            <a:ext cx="1452205" cy="1815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Top 2 Customers</a:t>
            </a:r>
            <a:endParaRPr lang="en-US" sz="1100" dirty="0"/>
          </a:p>
        </p:txBody>
      </p:sp>
      <p:sp>
        <p:nvSpPr>
          <p:cNvPr id="27" name="Text 24"/>
          <p:cNvSpPr/>
          <p:nvPr/>
        </p:nvSpPr>
        <p:spPr>
          <a:xfrm>
            <a:off x="6823472" y="5462468"/>
            <a:ext cx="6845618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550"/>
              </a:lnSpc>
              <a:buNone/>
            </a:pPr>
            <a:r>
              <a:rPr lang="en-US" sz="9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Revenue validates Pareto</a:t>
            </a:r>
            <a:endParaRPr lang="en-US" sz="950" dirty="0"/>
          </a:p>
        </p:txBody>
      </p:sp>
      <p:sp>
        <p:nvSpPr>
          <p:cNvPr id="28" name="Text 25"/>
          <p:cNvSpPr/>
          <p:nvPr/>
        </p:nvSpPr>
        <p:spPr>
          <a:xfrm>
            <a:off x="9487019" y="6860381"/>
            <a:ext cx="1518285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57%</a:t>
            </a:r>
            <a:endParaRPr lang="en-US" sz="2400" dirty="0"/>
          </a:p>
        </p:txBody>
      </p:sp>
      <p:pic>
        <p:nvPicPr>
          <p:cNvPr id="2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20451" y="6088856"/>
            <a:ext cx="1851660" cy="1851660"/>
          </a:xfrm>
          <a:prstGeom prst="rect">
            <a:avLst/>
          </a:prstGeom>
        </p:spPr>
      </p:pic>
      <p:sp>
        <p:nvSpPr>
          <p:cNvPr id="30" name="Text 26"/>
          <p:cNvSpPr/>
          <p:nvPr/>
        </p:nvSpPr>
        <p:spPr>
          <a:xfrm>
            <a:off x="9520118" y="7943493"/>
            <a:ext cx="1452205" cy="1815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Amit</a:t>
            </a:r>
            <a:endParaRPr lang="en-US" sz="1100" dirty="0"/>
          </a:p>
        </p:txBody>
      </p:sp>
      <p:sp>
        <p:nvSpPr>
          <p:cNvPr id="31" name="Text 27"/>
          <p:cNvSpPr/>
          <p:nvPr/>
        </p:nvSpPr>
        <p:spPr>
          <a:xfrm>
            <a:off x="6823472" y="8248412"/>
            <a:ext cx="6845618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550"/>
              </a:lnSpc>
              <a:buNone/>
            </a:pPr>
            <a:r>
              <a:rPr lang="en-US" sz="9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Dominant revenue share</a:t>
            </a:r>
            <a:endParaRPr lang="en-US" sz="950" dirty="0"/>
          </a:p>
        </p:txBody>
      </p:sp>
      <p:sp>
        <p:nvSpPr>
          <p:cNvPr id="32" name="Text 28"/>
          <p:cNvSpPr/>
          <p:nvPr/>
        </p:nvSpPr>
        <p:spPr>
          <a:xfrm>
            <a:off x="968693" y="8769906"/>
            <a:ext cx="1742718" cy="2178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Strategic Outlook</a:t>
            </a:r>
            <a:endParaRPr lang="en-US" sz="1350" dirty="0"/>
          </a:p>
        </p:txBody>
      </p:sp>
      <p:pic>
        <p:nvPicPr>
          <p:cNvPr id="3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8693" y="9172932"/>
            <a:ext cx="4230886" cy="493752"/>
          </a:xfrm>
          <a:prstGeom prst="rect">
            <a:avLst/>
          </a:prstGeom>
        </p:spPr>
      </p:pic>
      <p:sp>
        <p:nvSpPr>
          <p:cNvPr id="34" name="Text 29"/>
          <p:cNvSpPr/>
          <p:nvPr/>
        </p:nvSpPr>
        <p:spPr>
          <a:xfrm>
            <a:off x="1092041" y="9790033"/>
            <a:ext cx="1588294" cy="1815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Protect Key Customers</a:t>
            </a:r>
            <a:endParaRPr lang="en-US" sz="1100" dirty="0"/>
          </a:p>
        </p:txBody>
      </p:sp>
      <p:sp>
        <p:nvSpPr>
          <p:cNvPr id="35" name="Text 30"/>
          <p:cNvSpPr/>
          <p:nvPr/>
        </p:nvSpPr>
        <p:spPr>
          <a:xfrm>
            <a:off x="1092041" y="10045660"/>
            <a:ext cx="3984188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VIP programs &amp; dedicated account management</a:t>
            </a:r>
            <a:endParaRPr lang="en-US" sz="950" dirty="0"/>
          </a:p>
        </p:txBody>
      </p:sp>
      <p:pic>
        <p:nvPicPr>
          <p:cNvPr id="36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99578" y="9172932"/>
            <a:ext cx="4231005" cy="493752"/>
          </a:xfrm>
          <a:prstGeom prst="rect">
            <a:avLst/>
          </a:prstGeom>
        </p:spPr>
      </p:pic>
      <p:sp>
        <p:nvSpPr>
          <p:cNvPr id="37" name="Text 31"/>
          <p:cNvSpPr/>
          <p:nvPr/>
        </p:nvSpPr>
        <p:spPr>
          <a:xfrm>
            <a:off x="5322927" y="9790033"/>
            <a:ext cx="1452205" cy="1815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Grow Mid-Tier</a:t>
            </a:r>
            <a:endParaRPr lang="en-US" sz="1100" dirty="0"/>
          </a:p>
        </p:txBody>
      </p:sp>
      <p:sp>
        <p:nvSpPr>
          <p:cNvPr id="38" name="Text 32"/>
          <p:cNvSpPr/>
          <p:nvPr/>
        </p:nvSpPr>
        <p:spPr>
          <a:xfrm>
            <a:off x="5322927" y="10045660"/>
            <a:ext cx="3984308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Elevate customers like Priya to higher spending</a:t>
            </a:r>
            <a:endParaRPr lang="en-US" sz="950" dirty="0"/>
          </a:p>
        </p:txBody>
      </p:sp>
      <p:pic>
        <p:nvPicPr>
          <p:cNvPr id="39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30583" y="9172932"/>
            <a:ext cx="4231005" cy="493752"/>
          </a:xfrm>
          <a:prstGeom prst="rect">
            <a:avLst/>
          </a:prstGeom>
        </p:spPr>
      </p:pic>
      <p:sp>
        <p:nvSpPr>
          <p:cNvPr id="40" name="Text 33"/>
          <p:cNvSpPr/>
          <p:nvPr/>
        </p:nvSpPr>
        <p:spPr>
          <a:xfrm>
            <a:off x="9553932" y="9790033"/>
            <a:ext cx="1683544" cy="1815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Acquire Similar Profiles</a:t>
            </a:r>
            <a:endParaRPr lang="en-US" sz="1100" dirty="0"/>
          </a:p>
        </p:txBody>
      </p:sp>
      <p:sp>
        <p:nvSpPr>
          <p:cNvPr id="41" name="Text 34"/>
          <p:cNvSpPr/>
          <p:nvPr/>
        </p:nvSpPr>
        <p:spPr>
          <a:xfrm>
            <a:off x="9553932" y="10045660"/>
            <a:ext cx="3984308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Target high-value customer characteristics</a:t>
            </a:r>
            <a:endParaRPr lang="en-US" sz="9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9D43FCD-8C5A-4A5D-1C8F-AF81A13B8516}"/>
              </a:ext>
            </a:extLst>
          </p:cNvPr>
          <p:cNvSpPr/>
          <p:nvPr/>
        </p:nvSpPr>
        <p:spPr>
          <a:xfrm>
            <a:off x="3063240" y="4114800"/>
            <a:ext cx="8503920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96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4899229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68693" y="549593"/>
            <a:ext cx="7619286" cy="5878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00"/>
              </a:lnSpc>
              <a:buNone/>
            </a:pPr>
            <a:r>
              <a:rPr lang="en-US" sz="370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Customer Lifetime Value Analysis</a:t>
            </a:r>
            <a:endParaRPr lang="en-US" sz="3700" dirty="0"/>
          </a:p>
        </p:txBody>
      </p:sp>
      <p:sp>
        <p:nvSpPr>
          <p:cNvPr id="3" name="Text 1"/>
          <p:cNvSpPr/>
          <p:nvPr/>
        </p:nvSpPr>
        <p:spPr>
          <a:xfrm>
            <a:off x="968693" y="1636871"/>
            <a:ext cx="3164800" cy="352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Customer Performance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968693" y="2189321"/>
            <a:ext cx="7420689" cy="319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CLV analysis:</a:t>
            </a:r>
            <a:endParaRPr lang="en-US" sz="1550" dirty="0"/>
          </a:p>
        </p:txBody>
      </p:sp>
      <p:sp>
        <p:nvSpPr>
          <p:cNvPr id="5" name="Text 3"/>
          <p:cNvSpPr/>
          <p:nvPr/>
        </p:nvSpPr>
        <p:spPr>
          <a:xfrm>
            <a:off x="968693" y="2688908"/>
            <a:ext cx="7420689" cy="319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Measures total customer monetary contribution.</a:t>
            </a:r>
            <a:endParaRPr lang="en-US" sz="1550" dirty="0"/>
          </a:p>
        </p:txBody>
      </p:sp>
      <p:sp>
        <p:nvSpPr>
          <p:cNvPr id="6" name="Text 4"/>
          <p:cNvSpPr/>
          <p:nvPr/>
        </p:nvSpPr>
        <p:spPr>
          <a:xfrm>
            <a:off x="968693" y="3078599"/>
            <a:ext cx="7420689" cy="319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Identifies high-value customers for retention.</a:t>
            </a:r>
            <a:endParaRPr lang="en-US" sz="1550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693" y="3623191"/>
            <a:ext cx="7420689" cy="4155519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8884444" y="1761768"/>
            <a:ext cx="4784646" cy="6594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150"/>
              </a:lnSpc>
              <a:buNone/>
            </a:pPr>
            <a:r>
              <a:rPr lang="en-US" sz="515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₹1.2L</a:t>
            </a:r>
            <a:endParaRPr lang="en-US" sz="5150" dirty="0"/>
          </a:p>
        </p:txBody>
      </p:sp>
      <p:sp>
        <p:nvSpPr>
          <p:cNvPr id="9" name="Text 6"/>
          <p:cNvSpPr/>
          <p:nvPr/>
        </p:nvSpPr>
        <p:spPr>
          <a:xfrm>
            <a:off x="10101143" y="2670929"/>
            <a:ext cx="2351246" cy="2938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Top Customer Value</a:t>
            </a:r>
            <a:endParaRPr lang="en-US" sz="1850" dirty="0"/>
          </a:p>
        </p:txBody>
      </p:sp>
      <p:sp>
        <p:nvSpPr>
          <p:cNvPr id="10" name="Text 7"/>
          <p:cNvSpPr/>
          <p:nvPr/>
        </p:nvSpPr>
        <p:spPr>
          <a:xfrm>
            <a:off x="8884444" y="3164562"/>
            <a:ext cx="4784646" cy="319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Amit: Highest spender.</a:t>
            </a:r>
            <a:endParaRPr lang="en-US" sz="1550" dirty="0"/>
          </a:p>
        </p:txBody>
      </p:sp>
      <p:sp>
        <p:nvSpPr>
          <p:cNvPr id="11" name="Text 8"/>
          <p:cNvSpPr/>
          <p:nvPr/>
        </p:nvSpPr>
        <p:spPr>
          <a:xfrm>
            <a:off x="8884444" y="3983950"/>
            <a:ext cx="4784646" cy="6594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150"/>
              </a:lnSpc>
              <a:buNone/>
            </a:pPr>
            <a:r>
              <a:rPr lang="en-US" sz="515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3</a:t>
            </a:r>
            <a:endParaRPr lang="en-US" sz="5150" dirty="0"/>
          </a:p>
        </p:txBody>
      </p:sp>
      <p:sp>
        <p:nvSpPr>
          <p:cNvPr id="12" name="Text 9"/>
          <p:cNvSpPr/>
          <p:nvPr/>
        </p:nvSpPr>
        <p:spPr>
          <a:xfrm>
            <a:off x="10101143" y="4893112"/>
            <a:ext cx="2351246" cy="2938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Active Customers</a:t>
            </a:r>
            <a:endParaRPr lang="en-US" sz="1850" dirty="0"/>
          </a:p>
        </p:txBody>
      </p:sp>
      <p:sp>
        <p:nvSpPr>
          <p:cNvPr id="13" name="Text 10"/>
          <p:cNvSpPr/>
          <p:nvPr/>
        </p:nvSpPr>
        <p:spPr>
          <a:xfrm>
            <a:off x="8884444" y="5386745"/>
            <a:ext cx="4784646" cy="319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Total analyzed.</a:t>
            </a:r>
            <a:endParaRPr lang="en-US" sz="1550" dirty="0"/>
          </a:p>
        </p:txBody>
      </p:sp>
      <p:sp>
        <p:nvSpPr>
          <p:cNvPr id="14" name="Shape 11"/>
          <p:cNvSpPr/>
          <p:nvPr/>
        </p:nvSpPr>
        <p:spPr>
          <a:xfrm>
            <a:off x="8884444" y="5931337"/>
            <a:ext cx="4784646" cy="1488758"/>
          </a:xfrm>
          <a:prstGeom prst="roundRect">
            <a:avLst>
              <a:gd name="adj" fmla="val 5638"/>
            </a:avLst>
          </a:prstGeom>
          <a:solidFill>
            <a:srgbClr val="E8BEF4"/>
          </a:solidFill>
          <a:ln/>
        </p:spPr>
      </p:sp>
      <p:pic>
        <p:nvPicPr>
          <p:cNvPr id="1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84231" y="6227088"/>
            <a:ext cx="249793" cy="199787"/>
          </a:xfrm>
          <a:prstGeom prst="rect">
            <a:avLst/>
          </a:prstGeom>
        </p:spPr>
      </p:pic>
      <p:sp>
        <p:nvSpPr>
          <p:cNvPr id="16" name="Text 12"/>
          <p:cNvSpPr/>
          <p:nvPr/>
        </p:nvSpPr>
        <p:spPr>
          <a:xfrm>
            <a:off x="9533811" y="6181011"/>
            <a:ext cx="3935492" cy="9594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Key Insight:</a:t>
            </a:r>
            <a:r>
              <a:rPr lang="en-US" sz="1550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Amit is our top-value customer. Focus retention on top customers to maximize revenue.</a:t>
            </a:r>
            <a:endParaRPr lang="en-US" sz="15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68693" y="561975"/>
            <a:ext cx="4927282" cy="6010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Best-Selling Products</a:t>
            </a:r>
            <a:endParaRPr lang="en-US" sz="3750" dirty="0"/>
          </a:p>
        </p:txBody>
      </p:sp>
      <p:sp>
        <p:nvSpPr>
          <p:cNvPr id="3" name="Shape 1"/>
          <p:cNvSpPr/>
          <p:nvPr/>
        </p:nvSpPr>
        <p:spPr>
          <a:xfrm>
            <a:off x="968693" y="1571744"/>
            <a:ext cx="6244233" cy="1991439"/>
          </a:xfrm>
          <a:prstGeom prst="roundRect">
            <a:avLst>
              <a:gd name="adj" fmla="val 4310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1180624" y="1783675"/>
            <a:ext cx="613053" cy="613053"/>
          </a:xfrm>
          <a:prstGeom prst="roundRect">
            <a:avLst>
              <a:gd name="adj" fmla="val 14914021"/>
            </a:avLst>
          </a:prstGeom>
          <a:solidFill>
            <a:srgbClr val="BE49DF"/>
          </a:solidFill>
          <a:ln/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49216" y="1952149"/>
            <a:ext cx="275868" cy="275868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180624" y="2601039"/>
            <a:ext cx="2404467" cy="3006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Smart TV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1180624" y="3024188"/>
            <a:ext cx="5820370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2 units sold, quantity leader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7417237" y="1571744"/>
            <a:ext cx="6244352" cy="1991439"/>
          </a:xfrm>
          <a:prstGeom prst="roundRect">
            <a:avLst>
              <a:gd name="adj" fmla="val 4310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7629168" y="1783675"/>
            <a:ext cx="613053" cy="613053"/>
          </a:xfrm>
          <a:prstGeom prst="roundRect">
            <a:avLst>
              <a:gd name="adj" fmla="val 14914021"/>
            </a:avLst>
          </a:prstGeom>
          <a:solidFill>
            <a:srgbClr val="BE49DF"/>
          </a:solidFill>
          <a:ln/>
        </p:spPr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797760" y="1952149"/>
            <a:ext cx="275868" cy="275868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7629168" y="2601039"/>
            <a:ext cx="2404467" cy="3006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Laptop</a:t>
            </a:r>
            <a:endParaRPr lang="en-US" sz="1850" dirty="0"/>
          </a:p>
        </p:txBody>
      </p:sp>
      <p:sp>
        <p:nvSpPr>
          <p:cNvPr id="12" name="Text 8"/>
          <p:cNvSpPr/>
          <p:nvPr/>
        </p:nvSpPr>
        <p:spPr>
          <a:xfrm>
            <a:off x="7629168" y="3024188"/>
            <a:ext cx="5820489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1 unit sold, premium electronics</a:t>
            </a:r>
            <a:endParaRPr lang="en-US" sz="1600" dirty="0"/>
          </a:p>
        </p:txBody>
      </p:sp>
      <p:sp>
        <p:nvSpPr>
          <p:cNvPr id="13" name="Shape 9"/>
          <p:cNvSpPr/>
          <p:nvPr/>
        </p:nvSpPr>
        <p:spPr>
          <a:xfrm>
            <a:off x="968693" y="3767495"/>
            <a:ext cx="6244233" cy="1991439"/>
          </a:xfrm>
          <a:prstGeom prst="roundRect">
            <a:avLst>
              <a:gd name="adj" fmla="val 4310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14" name="Shape 10"/>
          <p:cNvSpPr/>
          <p:nvPr/>
        </p:nvSpPr>
        <p:spPr>
          <a:xfrm>
            <a:off x="1180624" y="3979426"/>
            <a:ext cx="613053" cy="613053"/>
          </a:xfrm>
          <a:prstGeom prst="roundRect">
            <a:avLst>
              <a:gd name="adj" fmla="val 14914021"/>
            </a:avLst>
          </a:prstGeom>
          <a:solidFill>
            <a:srgbClr val="BE49DF"/>
          </a:solidFill>
          <a:ln/>
        </p:spPr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49216" y="4147899"/>
            <a:ext cx="275868" cy="275868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1180624" y="4796790"/>
            <a:ext cx="2404467" cy="3006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Mixer Grinder</a:t>
            </a:r>
            <a:endParaRPr lang="en-US" sz="1850" dirty="0"/>
          </a:p>
        </p:txBody>
      </p:sp>
      <p:sp>
        <p:nvSpPr>
          <p:cNvPr id="17" name="Text 12"/>
          <p:cNvSpPr/>
          <p:nvPr/>
        </p:nvSpPr>
        <p:spPr>
          <a:xfrm>
            <a:off x="1180624" y="5219938"/>
            <a:ext cx="5820370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1 unit sold, home appliance</a:t>
            </a:r>
            <a:endParaRPr lang="en-US" sz="1600" dirty="0"/>
          </a:p>
        </p:txBody>
      </p:sp>
      <p:sp>
        <p:nvSpPr>
          <p:cNvPr id="18" name="Shape 13"/>
          <p:cNvSpPr/>
          <p:nvPr/>
        </p:nvSpPr>
        <p:spPr>
          <a:xfrm>
            <a:off x="7417237" y="3767495"/>
            <a:ext cx="6244352" cy="1991439"/>
          </a:xfrm>
          <a:prstGeom prst="roundRect">
            <a:avLst>
              <a:gd name="adj" fmla="val 4310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19" name="Shape 14"/>
          <p:cNvSpPr/>
          <p:nvPr/>
        </p:nvSpPr>
        <p:spPr>
          <a:xfrm>
            <a:off x="7629168" y="3979426"/>
            <a:ext cx="613053" cy="613053"/>
          </a:xfrm>
          <a:prstGeom prst="roundRect">
            <a:avLst>
              <a:gd name="adj" fmla="val 14914021"/>
            </a:avLst>
          </a:prstGeom>
          <a:solidFill>
            <a:srgbClr val="BE49DF"/>
          </a:solidFill>
          <a:ln/>
        </p:spPr>
      </p:sp>
      <p:pic>
        <p:nvPicPr>
          <p:cNvPr id="20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797760" y="4147899"/>
            <a:ext cx="275868" cy="275868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7629168" y="4796790"/>
            <a:ext cx="2404467" cy="3006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Air Conditioner</a:t>
            </a:r>
            <a:endParaRPr lang="en-US" sz="1850" dirty="0"/>
          </a:p>
        </p:txBody>
      </p:sp>
      <p:sp>
        <p:nvSpPr>
          <p:cNvPr id="22" name="Text 16"/>
          <p:cNvSpPr/>
          <p:nvPr/>
        </p:nvSpPr>
        <p:spPr>
          <a:xfrm>
            <a:off x="7629168" y="5219938"/>
            <a:ext cx="5820489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1 unit sold, seasonal demand</a:t>
            </a:r>
            <a:endParaRPr lang="en-US" sz="1600" dirty="0"/>
          </a:p>
        </p:txBody>
      </p:sp>
      <p:sp>
        <p:nvSpPr>
          <p:cNvPr id="23" name="Text 17"/>
          <p:cNvSpPr/>
          <p:nvPr/>
        </p:nvSpPr>
        <p:spPr>
          <a:xfrm>
            <a:off x="968693" y="5988844"/>
            <a:ext cx="12692896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Key Insights:</a:t>
            </a:r>
            <a:endParaRPr lang="en-US" sz="1600" dirty="0"/>
          </a:p>
        </p:txBody>
      </p:sp>
      <p:sp>
        <p:nvSpPr>
          <p:cNvPr id="24" name="Text 18"/>
          <p:cNvSpPr/>
          <p:nvPr/>
        </p:nvSpPr>
        <p:spPr>
          <a:xfrm>
            <a:off x="968693" y="6545818"/>
            <a:ext cx="12692896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Smart TV is the best-selling product with 2 units.</a:t>
            </a:r>
            <a:endParaRPr lang="en-US" sz="1600" dirty="0"/>
          </a:p>
        </p:txBody>
      </p:sp>
      <p:sp>
        <p:nvSpPr>
          <p:cNvPr id="25" name="Text 19"/>
          <p:cNvSpPr/>
          <p:nvPr/>
        </p:nvSpPr>
        <p:spPr>
          <a:xfrm>
            <a:off x="968693" y="6944320"/>
            <a:ext cx="12692896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Laptop, Mixer Grinder, and Air Conditioner each sold 1 unit.</a:t>
            </a:r>
            <a:endParaRPr lang="en-US" sz="1600" dirty="0"/>
          </a:p>
        </p:txBody>
      </p:sp>
      <p:sp>
        <p:nvSpPr>
          <p:cNvPr id="26" name="Text 20"/>
          <p:cNvSpPr/>
          <p:nvPr/>
        </p:nvSpPr>
        <p:spPr>
          <a:xfrm>
            <a:off x="968693" y="7342823"/>
            <a:ext cx="12692896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These insights help optimize inventory and marketing efforts.</a:t>
            </a:r>
            <a:endParaRPr lang="en-US" sz="1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68693" y="634841"/>
            <a:ext cx="5431869" cy="6788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5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Monthly Sales Trend</a:t>
            </a:r>
            <a:endParaRPr lang="en-US" sz="4250" dirty="0"/>
          </a:p>
        </p:txBody>
      </p:sp>
      <p:sp>
        <p:nvSpPr>
          <p:cNvPr id="3" name="Text 1"/>
          <p:cNvSpPr/>
          <p:nvPr/>
        </p:nvSpPr>
        <p:spPr>
          <a:xfrm>
            <a:off x="968693" y="1890713"/>
            <a:ext cx="3475792" cy="4073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55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Revenue Performance</a:t>
            </a:r>
            <a:endParaRPr lang="en-US" sz="2550" dirty="0"/>
          </a:p>
        </p:txBody>
      </p:sp>
      <p:sp>
        <p:nvSpPr>
          <p:cNvPr id="4" name="Text 2"/>
          <p:cNvSpPr/>
          <p:nvPr/>
        </p:nvSpPr>
        <p:spPr>
          <a:xfrm>
            <a:off x="968693" y="2528768"/>
            <a:ext cx="4739164" cy="7386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900"/>
              </a:lnSpc>
              <a:buSzPct val="100000"/>
              <a:buChar char="•"/>
            </a:pPr>
            <a:r>
              <a:rPr lang="en-US" sz="18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Key for sales growth, seasonal trends, and inventory planning.</a:t>
            </a:r>
            <a:endParaRPr lang="en-US" sz="1800" dirty="0"/>
          </a:p>
        </p:txBody>
      </p:sp>
      <p:sp>
        <p:nvSpPr>
          <p:cNvPr id="5" name="Text 3"/>
          <p:cNvSpPr/>
          <p:nvPr/>
        </p:nvSpPr>
        <p:spPr>
          <a:xfrm>
            <a:off x="968693" y="3348157"/>
            <a:ext cx="4739164" cy="3693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900"/>
              </a:lnSpc>
              <a:buSzPct val="100000"/>
              <a:buChar char="•"/>
            </a:pPr>
            <a:r>
              <a:rPr lang="en-US" sz="18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June 2022: Highest revenue ($80,000).</a:t>
            </a:r>
            <a:endParaRPr lang="en-US" sz="1800" dirty="0"/>
          </a:p>
        </p:txBody>
      </p:sp>
      <p:sp>
        <p:nvSpPr>
          <p:cNvPr id="6" name="Text 4"/>
          <p:cNvSpPr/>
          <p:nvPr/>
        </p:nvSpPr>
        <p:spPr>
          <a:xfrm>
            <a:off x="968693" y="3798213"/>
            <a:ext cx="4739164" cy="3693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900"/>
              </a:lnSpc>
              <a:buSzPct val="100000"/>
              <a:buChar char="•"/>
            </a:pPr>
            <a:r>
              <a:rPr lang="en-US" sz="18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Strong performance: Jan and Mar 2023.</a:t>
            </a:r>
            <a:endParaRPr lang="en-US" sz="1800" dirty="0"/>
          </a:p>
        </p:txBody>
      </p:sp>
      <p:sp>
        <p:nvSpPr>
          <p:cNvPr id="7" name="Text 5"/>
          <p:cNvSpPr/>
          <p:nvPr/>
        </p:nvSpPr>
        <p:spPr>
          <a:xfrm>
            <a:off x="968693" y="4248269"/>
            <a:ext cx="4739164" cy="7386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900"/>
              </a:lnSpc>
              <a:buSzPct val="100000"/>
              <a:buChar char="•"/>
            </a:pPr>
            <a:r>
              <a:rPr lang="en-US" sz="18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Moderate revenue: Jul 2022 ($50,000), Feb 2023 ($40,000).</a:t>
            </a:r>
            <a:endParaRPr lang="en-US" sz="1800" dirty="0"/>
          </a:p>
        </p:txBody>
      </p:sp>
      <p:sp>
        <p:nvSpPr>
          <p:cNvPr id="8" name="Shape 6"/>
          <p:cNvSpPr/>
          <p:nvPr/>
        </p:nvSpPr>
        <p:spPr>
          <a:xfrm>
            <a:off x="968693" y="5246608"/>
            <a:ext cx="4739164" cy="2088833"/>
          </a:xfrm>
          <a:prstGeom prst="roundRect">
            <a:avLst>
              <a:gd name="adj" fmla="val 4642"/>
            </a:avLst>
          </a:prstGeom>
          <a:solidFill>
            <a:srgbClr val="E8BEF4"/>
          </a:solidFill>
          <a:ln/>
        </p:spPr>
      </p:sp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9436" y="5584507"/>
            <a:ext cx="288488" cy="230743"/>
          </a:xfrm>
          <a:prstGeom prst="rect">
            <a:avLst/>
          </a:prstGeom>
        </p:spPr>
      </p:pic>
      <p:sp>
        <p:nvSpPr>
          <p:cNvPr id="10" name="Text 7"/>
          <p:cNvSpPr/>
          <p:nvPr/>
        </p:nvSpPr>
        <p:spPr>
          <a:xfrm>
            <a:off x="1718667" y="5534978"/>
            <a:ext cx="3758446" cy="14773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Peak Performance:</a:t>
            </a:r>
            <a:r>
              <a:rPr lang="en-US" sz="1800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Revenue peaked in June 2022. Strong Q1 2023 recovery indicates seasonal patterns or effective campaigns.</a:t>
            </a:r>
            <a:endParaRPr lang="en-US" sz="1800" dirty="0"/>
          </a:p>
        </p:txBody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8642" y="1919645"/>
            <a:ext cx="7390448" cy="413861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68693" y="522922"/>
            <a:ext cx="7791450" cy="5592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Category-wise Revenue Distribution</a:t>
            </a:r>
            <a:endParaRPr lang="en-US" sz="3500" dirty="0"/>
          </a:p>
        </p:txBody>
      </p:sp>
      <p:sp>
        <p:nvSpPr>
          <p:cNvPr id="3" name="Text 1"/>
          <p:cNvSpPr/>
          <p:nvPr/>
        </p:nvSpPr>
        <p:spPr>
          <a:xfrm>
            <a:off x="2912983" y="2698433"/>
            <a:ext cx="2338745" cy="4752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700"/>
              </a:lnSpc>
              <a:buNone/>
            </a:pPr>
            <a:r>
              <a:rPr lang="en-US" sz="37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97%</a:t>
            </a:r>
            <a:endParaRPr lang="en-US" sz="37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6284" y="1509951"/>
            <a:ext cx="2852261" cy="285226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963942" y="4599861"/>
            <a:ext cx="2237065" cy="2795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Electronics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968693" y="4993481"/>
            <a:ext cx="6227564" cy="304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₹1,75,000 total</a:t>
            </a:r>
            <a:endParaRPr lang="en-US" sz="1450" dirty="0"/>
          </a:p>
        </p:txBody>
      </p:sp>
      <p:sp>
        <p:nvSpPr>
          <p:cNvPr id="7" name="Text 4"/>
          <p:cNvSpPr/>
          <p:nvPr/>
        </p:nvSpPr>
        <p:spPr>
          <a:xfrm>
            <a:off x="9378315" y="2698433"/>
            <a:ext cx="2338745" cy="4752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700"/>
              </a:lnSpc>
              <a:buNone/>
            </a:pPr>
            <a:r>
              <a:rPr lang="en-US" sz="37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3%</a:t>
            </a:r>
            <a:endParaRPr lang="en-US" sz="370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1616" y="1509951"/>
            <a:ext cx="2852261" cy="2852261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9429155" y="4599861"/>
            <a:ext cx="2237065" cy="2795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Home Appliances</a:t>
            </a:r>
            <a:endParaRPr lang="en-US" sz="1750" dirty="0"/>
          </a:p>
        </p:txBody>
      </p:sp>
      <p:sp>
        <p:nvSpPr>
          <p:cNvPr id="10" name="Text 6"/>
          <p:cNvSpPr/>
          <p:nvPr/>
        </p:nvSpPr>
        <p:spPr>
          <a:xfrm>
            <a:off x="7433905" y="4993481"/>
            <a:ext cx="6227683" cy="304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₹5,000 total</a:t>
            </a:r>
            <a:endParaRPr lang="en-US" sz="1450" dirty="0"/>
          </a:p>
        </p:txBody>
      </p:sp>
      <p:sp>
        <p:nvSpPr>
          <p:cNvPr id="11" name="Text 7"/>
          <p:cNvSpPr/>
          <p:nvPr/>
        </p:nvSpPr>
        <p:spPr>
          <a:xfrm>
            <a:off x="968693" y="5701665"/>
            <a:ext cx="2796183" cy="3355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Electronics Dominate</a:t>
            </a:r>
            <a:endParaRPr lang="en-US" sz="2100" dirty="0"/>
          </a:p>
        </p:txBody>
      </p:sp>
      <p:sp>
        <p:nvSpPr>
          <p:cNvPr id="12" name="Text 8"/>
          <p:cNvSpPr/>
          <p:nvPr/>
        </p:nvSpPr>
        <p:spPr>
          <a:xfrm>
            <a:off x="968693" y="6227326"/>
            <a:ext cx="6114455" cy="304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Electronics: ₹1,75,000 (97% of sales)</a:t>
            </a:r>
            <a:endParaRPr lang="en-US" sz="1450" dirty="0"/>
          </a:p>
        </p:txBody>
      </p:sp>
      <p:sp>
        <p:nvSpPr>
          <p:cNvPr id="13" name="Text 9"/>
          <p:cNvSpPr/>
          <p:nvPr/>
        </p:nvSpPr>
        <p:spPr>
          <a:xfrm>
            <a:off x="968693" y="6597968"/>
            <a:ext cx="6114455" cy="304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Strong market position in consumer electronics.</a:t>
            </a:r>
            <a:endParaRPr lang="en-US" sz="1450" dirty="0"/>
          </a:p>
        </p:txBody>
      </p:sp>
      <p:sp>
        <p:nvSpPr>
          <p:cNvPr id="14" name="Text 10"/>
          <p:cNvSpPr/>
          <p:nvPr/>
        </p:nvSpPr>
        <p:spPr>
          <a:xfrm>
            <a:off x="968693" y="6968609"/>
            <a:ext cx="6114455" cy="304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Home Appliances: ₹5,000 (3% of sales)</a:t>
            </a:r>
            <a:endParaRPr lang="en-US" sz="1450" dirty="0"/>
          </a:p>
        </p:txBody>
      </p:sp>
      <p:sp>
        <p:nvSpPr>
          <p:cNvPr id="15" name="Text 11"/>
          <p:cNvSpPr/>
          <p:nvPr/>
        </p:nvSpPr>
        <p:spPr>
          <a:xfrm>
            <a:off x="968693" y="7339251"/>
            <a:ext cx="6114455" cy="304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Untapped opportunity for diversification.</a:t>
            </a:r>
            <a:endParaRPr lang="en-US" sz="1450" dirty="0"/>
          </a:p>
        </p:txBody>
      </p:sp>
      <p:sp>
        <p:nvSpPr>
          <p:cNvPr id="16" name="Text 12"/>
          <p:cNvSpPr/>
          <p:nvPr/>
        </p:nvSpPr>
        <p:spPr>
          <a:xfrm>
            <a:off x="7554635" y="5701665"/>
            <a:ext cx="2854404" cy="3355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Strategic Implications</a:t>
            </a:r>
            <a:endParaRPr lang="en-US" sz="2100" dirty="0"/>
          </a:p>
        </p:txBody>
      </p:sp>
      <p:sp>
        <p:nvSpPr>
          <p:cNvPr id="17" name="Text 13"/>
          <p:cNvSpPr/>
          <p:nvPr/>
        </p:nvSpPr>
        <p:spPr>
          <a:xfrm>
            <a:off x="7554635" y="6227326"/>
            <a:ext cx="6114455" cy="304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Leverage electronics expertise for growth.</a:t>
            </a:r>
            <a:endParaRPr lang="en-US" sz="1450" dirty="0"/>
          </a:p>
        </p:txBody>
      </p:sp>
      <p:sp>
        <p:nvSpPr>
          <p:cNvPr id="18" name="Text 14"/>
          <p:cNvSpPr/>
          <p:nvPr/>
        </p:nvSpPr>
        <p:spPr>
          <a:xfrm>
            <a:off x="7554635" y="6597968"/>
            <a:ext cx="6114455" cy="304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Explore premium electronics lines.</a:t>
            </a:r>
            <a:endParaRPr lang="en-US" sz="1450" dirty="0"/>
          </a:p>
        </p:txBody>
      </p:sp>
      <p:sp>
        <p:nvSpPr>
          <p:cNvPr id="19" name="Text 15"/>
          <p:cNvSpPr/>
          <p:nvPr/>
        </p:nvSpPr>
        <p:spPr>
          <a:xfrm>
            <a:off x="7554635" y="6968609"/>
            <a:ext cx="6114455" cy="304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Targeted marketing for home appliances.</a:t>
            </a:r>
            <a:endParaRPr lang="en-US" sz="1450" dirty="0"/>
          </a:p>
        </p:txBody>
      </p:sp>
      <p:sp>
        <p:nvSpPr>
          <p:cNvPr id="20" name="Text 16"/>
          <p:cNvSpPr/>
          <p:nvPr/>
        </p:nvSpPr>
        <p:spPr>
          <a:xfrm>
            <a:off x="7554635" y="7339251"/>
            <a:ext cx="6114455" cy="304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Consider bundling strategies.</a:t>
            </a:r>
            <a:endParaRPr lang="en-US" sz="14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68693" y="388620"/>
            <a:ext cx="3942636" cy="4156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60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Inventory: No Stock Risk</a:t>
            </a:r>
            <a:endParaRPr lang="en-US" sz="26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693" y="1175147"/>
            <a:ext cx="6173986" cy="6173986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7495103" y="1175147"/>
            <a:ext cx="6173986" cy="872728"/>
          </a:xfrm>
          <a:prstGeom prst="roundRect">
            <a:avLst>
              <a:gd name="adj" fmla="val 6801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7643932" y="1323975"/>
            <a:ext cx="1662589" cy="2077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Zero Stock Risk</a:t>
            </a:r>
            <a:endParaRPr lang="en-US" sz="1300" dirty="0"/>
          </a:p>
        </p:txBody>
      </p:sp>
      <p:sp>
        <p:nvSpPr>
          <p:cNvPr id="6" name="Text 3"/>
          <p:cNvSpPr/>
          <p:nvPr/>
        </p:nvSpPr>
        <p:spPr>
          <a:xfrm>
            <a:off x="7643932" y="1672947"/>
            <a:ext cx="5876330" cy="2261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No stock below 10 units</a:t>
            </a:r>
            <a:endParaRPr lang="en-US" sz="1100" dirty="0"/>
          </a:p>
        </p:txBody>
      </p:sp>
      <p:sp>
        <p:nvSpPr>
          <p:cNvPr id="7" name="Shape 4"/>
          <p:cNvSpPr/>
          <p:nvPr/>
        </p:nvSpPr>
        <p:spPr>
          <a:xfrm>
            <a:off x="7495103" y="2189083"/>
            <a:ext cx="6173986" cy="872728"/>
          </a:xfrm>
          <a:prstGeom prst="roundRect">
            <a:avLst>
              <a:gd name="adj" fmla="val 6801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7643932" y="2337911"/>
            <a:ext cx="1662589" cy="2077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Healthy Inventory</a:t>
            </a:r>
            <a:endParaRPr lang="en-US" sz="1300" dirty="0"/>
          </a:p>
        </p:txBody>
      </p:sp>
      <p:sp>
        <p:nvSpPr>
          <p:cNvPr id="9" name="Text 6"/>
          <p:cNvSpPr/>
          <p:nvPr/>
        </p:nvSpPr>
        <p:spPr>
          <a:xfrm>
            <a:off x="7643932" y="2686883"/>
            <a:ext cx="5876330" cy="2261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Adequate stock levels</a:t>
            </a:r>
            <a:endParaRPr lang="en-US" sz="1100" dirty="0"/>
          </a:p>
        </p:txBody>
      </p:sp>
      <p:sp>
        <p:nvSpPr>
          <p:cNvPr id="10" name="Shape 7"/>
          <p:cNvSpPr/>
          <p:nvPr/>
        </p:nvSpPr>
        <p:spPr>
          <a:xfrm>
            <a:off x="968693" y="7737603"/>
            <a:ext cx="12692896" cy="25241"/>
          </a:xfrm>
          <a:prstGeom prst="rect">
            <a:avLst/>
          </a:prstGeom>
          <a:solidFill>
            <a:srgbClr val="272525">
              <a:alpha val="50000"/>
            </a:srgbClr>
          </a:solidFill>
          <a:ln/>
        </p:spPr>
      </p:sp>
      <p:sp>
        <p:nvSpPr>
          <p:cNvPr id="11" name="Text 8"/>
          <p:cNvSpPr/>
          <p:nvPr/>
        </p:nvSpPr>
        <p:spPr>
          <a:xfrm>
            <a:off x="968693" y="7974687"/>
            <a:ext cx="1995130" cy="2494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Current Status</a:t>
            </a:r>
            <a:endParaRPr lang="en-US" sz="1550" dirty="0"/>
          </a:p>
        </p:txBody>
      </p:sp>
      <p:sp>
        <p:nvSpPr>
          <p:cNvPr id="12" name="Text 9"/>
          <p:cNvSpPr/>
          <p:nvPr/>
        </p:nvSpPr>
        <p:spPr>
          <a:xfrm>
            <a:off x="968693" y="8436054"/>
            <a:ext cx="12692896" cy="2261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Excellent inventory management: no products below critical 10-unit threshold. No immediate stock risk.</a:t>
            </a:r>
            <a:endParaRPr lang="en-US" sz="1100" dirty="0"/>
          </a:p>
        </p:txBody>
      </p:sp>
      <p:pic>
        <p:nvPicPr>
          <p:cNvPr id="13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8693" y="8821103"/>
            <a:ext cx="353258" cy="353258"/>
          </a:xfrm>
          <a:prstGeom prst="rect">
            <a:avLst/>
          </a:prstGeom>
        </p:spPr>
      </p:pic>
      <p:sp>
        <p:nvSpPr>
          <p:cNvPr id="14" name="Text 10"/>
          <p:cNvSpPr/>
          <p:nvPr/>
        </p:nvSpPr>
        <p:spPr>
          <a:xfrm>
            <a:off x="1498521" y="8904923"/>
            <a:ext cx="1662589" cy="2077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Optimal Levels</a:t>
            </a:r>
            <a:endParaRPr lang="en-US" sz="1300" dirty="0"/>
          </a:p>
        </p:txBody>
      </p:sp>
      <p:sp>
        <p:nvSpPr>
          <p:cNvPr id="15" name="Text 11"/>
          <p:cNvSpPr/>
          <p:nvPr/>
        </p:nvSpPr>
        <p:spPr>
          <a:xfrm>
            <a:off x="1498521" y="9197459"/>
            <a:ext cx="3583424" cy="2261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Ensures continuous availability.</a:t>
            </a:r>
            <a:endParaRPr lang="en-US" sz="1100" dirty="0"/>
          </a:p>
        </p:txBody>
      </p:sp>
      <p:pic>
        <p:nvPicPr>
          <p:cNvPr id="16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258514" y="8821103"/>
            <a:ext cx="353258" cy="353258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5788343" y="8904923"/>
            <a:ext cx="1703784" cy="2077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Proactive Monitoring</a:t>
            </a:r>
            <a:endParaRPr lang="en-US" sz="1300" dirty="0"/>
          </a:p>
        </p:txBody>
      </p:sp>
      <p:sp>
        <p:nvSpPr>
          <p:cNvPr id="18" name="Text 13"/>
          <p:cNvSpPr/>
          <p:nvPr/>
        </p:nvSpPr>
        <p:spPr>
          <a:xfrm>
            <a:off x="5788343" y="9197459"/>
            <a:ext cx="3583424" cy="2261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Prevents stockouts; ensures satisfaction.</a:t>
            </a:r>
            <a:endParaRPr lang="en-US" sz="1100" dirty="0"/>
          </a:p>
        </p:txBody>
      </p:sp>
      <p:pic>
        <p:nvPicPr>
          <p:cNvPr id="19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48336" y="8821103"/>
            <a:ext cx="353258" cy="353258"/>
          </a:xfrm>
          <a:prstGeom prst="rect">
            <a:avLst/>
          </a:prstGeom>
        </p:spPr>
      </p:pic>
      <p:sp>
        <p:nvSpPr>
          <p:cNvPr id="20" name="Text 14"/>
          <p:cNvSpPr/>
          <p:nvPr/>
        </p:nvSpPr>
        <p:spPr>
          <a:xfrm>
            <a:off x="10078164" y="8904923"/>
            <a:ext cx="1662589" cy="2077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Future Focus</a:t>
            </a:r>
            <a:endParaRPr lang="en-US" sz="1300" dirty="0"/>
          </a:p>
        </p:txBody>
      </p:sp>
      <p:sp>
        <p:nvSpPr>
          <p:cNvPr id="21" name="Text 15"/>
          <p:cNvSpPr/>
          <p:nvPr/>
        </p:nvSpPr>
        <p:spPr>
          <a:xfrm>
            <a:off x="10078164" y="9197459"/>
            <a:ext cx="3583424" cy="2261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Monitor best-sellers to prevent risks.</a:t>
            </a:r>
            <a:endParaRPr lang="en-US" sz="11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68693" y="339447"/>
            <a:ext cx="2904530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Customer Retention</a:t>
            </a:r>
            <a:endParaRPr lang="en-US" sz="2250" dirty="0"/>
          </a:p>
        </p:txBody>
      </p:sp>
      <p:sp>
        <p:nvSpPr>
          <p:cNvPr id="3" name="Text 1"/>
          <p:cNvSpPr/>
          <p:nvPr/>
        </p:nvSpPr>
        <p:spPr>
          <a:xfrm>
            <a:off x="968693" y="1088231"/>
            <a:ext cx="4246840" cy="4073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200"/>
              </a:lnSpc>
              <a:buNone/>
            </a:pPr>
            <a:r>
              <a:rPr lang="en-US" sz="32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1</a:t>
            </a:r>
            <a:endParaRPr lang="en-US" sz="3200" dirty="0"/>
          </a:p>
        </p:txBody>
      </p:sp>
      <p:sp>
        <p:nvSpPr>
          <p:cNvPr id="4" name="Text 2"/>
          <p:cNvSpPr/>
          <p:nvPr/>
        </p:nvSpPr>
        <p:spPr>
          <a:xfrm>
            <a:off x="2366010" y="1649730"/>
            <a:ext cx="1452205" cy="1815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Repeat Customer</a:t>
            </a:r>
            <a:endParaRPr lang="en-US" sz="1100" dirty="0"/>
          </a:p>
        </p:txBody>
      </p:sp>
      <p:sp>
        <p:nvSpPr>
          <p:cNvPr id="5" name="Text 3"/>
          <p:cNvSpPr/>
          <p:nvPr/>
        </p:nvSpPr>
        <p:spPr>
          <a:xfrm>
            <a:off x="968693" y="1954649"/>
            <a:ext cx="4246840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550"/>
              </a:lnSpc>
              <a:buNone/>
            </a:pPr>
            <a:r>
              <a:rPr lang="en-US" sz="9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Only Amit</a:t>
            </a:r>
            <a:endParaRPr lang="en-US" sz="950" dirty="0"/>
          </a:p>
        </p:txBody>
      </p:sp>
      <p:sp>
        <p:nvSpPr>
          <p:cNvPr id="6" name="Text 4"/>
          <p:cNvSpPr/>
          <p:nvPr/>
        </p:nvSpPr>
        <p:spPr>
          <a:xfrm>
            <a:off x="968693" y="2460665"/>
            <a:ext cx="4246840" cy="4073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200"/>
              </a:lnSpc>
              <a:buNone/>
            </a:pPr>
            <a:r>
              <a:rPr lang="en-US" sz="32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2</a:t>
            </a:r>
            <a:endParaRPr lang="en-US" sz="3200" dirty="0"/>
          </a:p>
        </p:txBody>
      </p:sp>
      <p:sp>
        <p:nvSpPr>
          <p:cNvPr id="7" name="Text 5"/>
          <p:cNvSpPr/>
          <p:nvPr/>
        </p:nvSpPr>
        <p:spPr>
          <a:xfrm>
            <a:off x="2366010" y="3022163"/>
            <a:ext cx="1452205" cy="1815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Total Orders</a:t>
            </a:r>
            <a:endParaRPr lang="en-US" sz="1100" dirty="0"/>
          </a:p>
        </p:txBody>
      </p:sp>
      <p:sp>
        <p:nvSpPr>
          <p:cNvPr id="8" name="Text 6"/>
          <p:cNvSpPr/>
          <p:nvPr/>
        </p:nvSpPr>
        <p:spPr>
          <a:xfrm>
            <a:off x="968693" y="3327083"/>
            <a:ext cx="4246840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550"/>
              </a:lnSpc>
              <a:buNone/>
            </a:pPr>
            <a:r>
              <a:rPr lang="en-US" sz="9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From Amit</a:t>
            </a:r>
            <a:endParaRPr lang="en-US" sz="950" dirty="0"/>
          </a:p>
        </p:txBody>
      </p:sp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4143" y="1026557"/>
            <a:ext cx="8144947" cy="8144947"/>
          </a:xfrm>
          <a:prstGeom prst="rect">
            <a:avLst/>
          </a:prstGeom>
        </p:spPr>
      </p:pic>
      <p:sp>
        <p:nvSpPr>
          <p:cNvPr id="10" name="Shape 7"/>
          <p:cNvSpPr/>
          <p:nvPr/>
        </p:nvSpPr>
        <p:spPr>
          <a:xfrm>
            <a:off x="968693" y="9449157"/>
            <a:ext cx="4148733" cy="1211580"/>
          </a:xfrm>
          <a:prstGeom prst="roundRect">
            <a:avLst>
              <a:gd name="adj" fmla="val 6038"/>
            </a:avLst>
          </a:prstGeom>
          <a:solidFill>
            <a:srgbClr val="FFFFFF">
              <a:alpha val="95000"/>
            </a:srgbClr>
          </a:solidFill>
          <a:ln w="15240">
            <a:solidFill>
              <a:srgbClr val="D6BADD"/>
            </a:solidFill>
            <a:prstDash val="solid"/>
          </a:ln>
        </p:spPr>
      </p:sp>
      <p:sp>
        <p:nvSpPr>
          <p:cNvPr id="11" name="Shape 8"/>
          <p:cNvSpPr/>
          <p:nvPr/>
        </p:nvSpPr>
        <p:spPr>
          <a:xfrm>
            <a:off x="953453" y="9449157"/>
            <a:ext cx="60960" cy="1211580"/>
          </a:xfrm>
          <a:prstGeom prst="roundRect">
            <a:avLst>
              <a:gd name="adj" fmla="val 85050"/>
            </a:avLst>
          </a:prstGeom>
          <a:solidFill>
            <a:srgbClr val="BE49DF"/>
          </a:solidFill>
          <a:ln/>
        </p:spPr>
      </p:sp>
      <p:sp>
        <p:nvSpPr>
          <p:cNvPr id="12" name="Text 9"/>
          <p:cNvSpPr/>
          <p:nvPr/>
        </p:nvSpPr>
        <p:spPr>
          <a:xfrm>
            <a:off x="1153001" y="9587746"/>
            <a:ext cx="1452205" cy="1815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Key Insight</a:t>
            </a:r>
            <a:endParaRPr lang="en-US" sz="1100" dirty="0"/>
          </a:p>
        </p:txBody>
      </p:sp>
      <p:sp>
        <p:nvSpPr>
          <p:cNvPr id="13" name="Text 10"/>
          <p:cNvSpPr/>
          <p:nvPr/>
        </p:nvSpPr>
        <p:spPr>
          <a:xfrm>
            <a:off x="1153001" y="9843373"/>
            <a:ext cx="3825835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50"/>
              </a:lnSpc>
              <a:buSzPct val="100000"/>
              <a:buChar char="•"/>
            </a:pPr>
            <a:r>
              <a:rPr lang="en-US" sz="9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Only 1 repeat customer (Amit) out of 3 total.</a:t>
            </a:r>
            <a:endParaRPr lang="en-US" sz="950" dirty="0"/>
          </a:p>
        </p:txBody>
      </p:sp>
      <p:sp>
        <p:nvSpPr>
          <p:cNvPr id="14" name="Text 11"/>
          <p:cNvSpPr/>
          <p:nvPr/>
        </p:nvSpPr>
        <p:spPr>
          <a:xfrm>
            <a:off x="1153001" y="10083998"/>
            <a:ext cx="3825835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50"/>
              </a:lnSpc>
              <a:buSzPct val="100000"/>
              <a:buChar char="•"/>
            </a:pPr>
            <a:r>
              <a:rPr lang="en-US" sz="9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33% repeat purchase rate is low.</a:t>
            </a:r>
            <a:endParaRPr lang="en-US" sz="950" dirty="0"/>
          </a:p>
        </p:txBody>
      </p:sp>
      <p:sp>
        <p:nvSpPr>
          <p:cNvPr id="15" name="Text 12"/>
          <p:cNvSpPr/>
          <p:nvPr/>
        </p:nvSpPr>
        <p:spPr>
          <a:xfrm>
            <a:off x="1153001" y="10324624"/>
            <a:ext cx="3825835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50"/>
              </a:lnSpc>
              <a:buSzPct val="100000"/>
              <a:buChar char="•"/>
            </a:pPr>
            <a:r>
              <a:rPr lang="en-US" sz="9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Significant opportunity to improve retention.</a:t>
            </a:r>
            <a:endParaRPr lang="en-US" sz="950" dirty="0"/>
          </a:p>
        </p:txBody>
      </p:sp>
      <p:sp>
        <p:nvSpPr>
          <p:cNvPr id="16" name="Shape 13"/>
          <p:cNvSpPr/>
          <p:nvPr/>
        </p:nvSpPr>
        <p:spPr>
          <a:xfrm>
            <a:off x="5240774" y="9449157"/>
            <a:ext cx="4148733" cy="1211580"/>
          </a:xfrm>
          <a:prstGeom prst="roundRect">
            <a:avLst>
              <a:gd name="adj" fmla="val 6038"/>
            </a:avLst>
          </a:prstGeom>
          <a:solidFill>
            <a:srgbClr val="FFFFFF">
              <a:alpha val="95000"/>
            </a:srgbClr>
          </a:solidFill>
          <a:ln w="15240">
            <a:solidFill>
              <a:srgbClr val="D6BADD"/>
            </a:solidFill>
            <a:prstDash val="solid"/>
          </a:ln>
        </p:spPr>
      </p:sp>
      <p:sp>
        <p:nvSpPr>
          <p:cNvPr id="17" name="Shape 14"/>
          <p:cNvSpPr/>
          <p:nvPr/>
        </p:nvSpPr>
        <p:spPr>
          <a:xfrm>
            <a:off x="5225534" y="9449157"/>
            <a:ext cx="60960" cy="1211580"/>
          </a:xfrm>
          <a:prstGeom prst="roundRect">
            <a:avLst>
              <a:gd name="adj" fmla="val 85050"/>
            </a:avLst>
          </a:prstGeom>
          <a:solidFill>
            <a:srgbClr val="BE49DF"/>
          </a:solidFill>
          <a:ln/>
        </p:spPr>
      </p:sp>
      <p:sp>
        <p:nvSpPr>
          <p:cNvPr id="18" name="Text 15"/>
          <p:cNvSpPr/>
          <p:nvPr/>
        </p:nvSpPr>
        <p:spPr>
          <a:xfrm>
            <a:off x="5425083" y="9587746"/>
            <a:ext cx="1705451" cy="1815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Retention Opportunities</a:t>
            </a:r>
            <a:endParaRPr lang="en-US" sz="1100" dirty="0"/>
          </a:p>
        </p:txBody>
      </p:sp>
      <p:sp>
        <p:nvSpPr>
          <p:cNvPr id="19" name="Text 16"/>
          <p:cNvSpPr/>
          <p:nvPr/>
        </p:nvSpPr>
        <p:spPr>
          <a:xfrm>
            <a:off x="5425083" y="9843373"/>
            <a:ext cx="3825835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50"/>
              </a:lnSpc>
              <a:buSzPct val="100000"/>
              <a:buChar char="•"/>
            </a:pPr>
            <a:r>
              <a:rPr lang="en-US" sz="9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Implement loyalty programs.</a:t>
            </a:r>
            <a:endParaRPr lang="en-US" sz="950" dirty="0"/>
          </a:p>
        </p:txBody>
      </p:sp>
      <p:sp>
        <p:nvSpPr>
          <p:cNvPr id="20" name="Text 17"/>
          <p:cNvSpPr/>
          <p:nvPr/>
        </p:nvSpPr>
        <p:spPr>
          <a:xfrm>
            <a:off x="5425083" y="10083998"/>
            <a:ext cx="3825835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50"/>
              </a:lnSpc>
              <a:buSzPct val="100000"/>
              <a:buChar char="•"/>
            </a:pPr>
            <a:r>
              <a:rPr lang="en-US" sz="9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Personalized email marketing &amp; offers.</a:t>
            </a:r>
            <a:endParaRPr lang="en-US" sz="950" dirty="0"/>
          </a:p>
        </p:txBody>
      </p:sp>
      <p:sp>
        <p:nvSpPr>
          <p:cNvPr id="21" name="Text 18"/>
          <p:cNvSpPr/>
          <p:nvPr/>
        </p:nvSpPr>
        <p:spPr>
          <a:xfrm>
            <a:off x="5425083" y="10324624"/>
            <a:ext cx="3825835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50"/>
              </a:lnSpc>
              <a:buSzPct val="100000"/>
              <a:buChar char="•"/>
            </a:pPr>
            <a:r>
              <a:rPr lang="en-US" sz="9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Post-purchase follow-ups.</a:t>
            </a:r>
            <a:endParaRPr lang="en-US" sz="950" dirty="0"/>
          </a:p>
        </p:txBody>
      </p:sp>
      <p:sp>
        <p:nvSpPr>
          <p:cNvPr id="22" name="Shape 19"/>
          <p:cNvSpPr/>
          <p:nvPr/>
        </p:nvSpPr>
        <p:spPr>
          <a:xfrm>
            <a:off x="9512856" y="9449157"/>
            <a:ext cx="4148733" cy="1211580"/>
          </a:xfrm>
          <a:prstGeom prst="roundRect">
            <a:avLst>
              <a:gd name="adj" fmla="val 6038"/>
            </a:avLst>
          </a:prstGeom>
          <a:solidFill>
            <a:srgbClr val="FFFFFF">
              <a:alpha val="95000"/>
            </a:srgbClr>
          </a:solidFill>
          <a:ln w="15240">
            <a:solidFill>
              <a:srgbClr val="D6BADD"/>
            </a:solidFill>
            <a:prstDash val="solid"/>
          </a:ln>
        </p:spPr>
      </p:sp>
      <p:sp>
        <p:nvSpPr>
          <p:cNvPr id="23" name="Shape 20"/>
          <p:cNvSpPr/>
          <p:nvPr/>
        </p:nvSpPr>
        <p:spPr>
          <a:xfrm>
            <a:off x="9497616" y="9449157"/>
            <a:ext cx="60960" cy="1211580"/>
          </a:xfrm>
          <a:prstGeom prst="roundRect">
            <a:avLst>
              <a:gd name="adj" fmla="val 85050"/>
            </a:avLst>
          </a:prstGeom>
          <a:solidFill>
            <a:srgbClr val="BE49DF"/>
          </a:solidFill>
          <a:ln/>
        </p:spPr>
      </p:sp>
      <p:sp>
        <p:nvSpPr>
          <p:cNvPr id="24" name="Text 21"/>
          <p:cNvSpPr/>
          <p:nvPr/>
        </p:nvSpPr>
        <p:spPr>
          <a:xfrm>
            <a:off x="9697164" y="9587746"/>
            <a:ext cx="1452205" cy="1815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Value of Retention</a:t>
            </a:r>
            <a:endParaRPr lang="en-US" sz="1100" dirty="0"/>
          </a:p>
        </p:txBody>
      </p:sp>
      <p:sp>
        <p:nvSpPr>
          <p:cNvPr id="25" name="Text 22"/>
          <p:cNvSpPr/>
          <p:nvPr/>
        </p:nvSpPr>
        <p:spPr>
          <a:xfrm>
            <a:off x="9697164" y="9843373"/>
            <a:ext cx="3825835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50"/>
              </a:lnSpc>
              <a:buSzPct val="100000"/>
              <a:buChar char="•"/>
            </a:pPr>
            <a:r>
              <a:rPr lang="en-US" sz="9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Amit's 2 orders boost revenue.</a:t>
            </a:r>
            <a:endParaRPr lang="en-US" sz="950" dirty="0"/>
          </a:p>
        </p:txBody>
      </p:sp>
      <p:sp>
        <p:nvSpPr>
          <p:cNvPr id="26" name="Text 23"/>
          <p:cNvSpPr/>
          <p:nvPr/>
        </p:nvSpPr>
        <p:spPr>
          <a:xfrm>
            <a:off x="9697164" y="10083998"/>
            <a:ext cx="3825835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50"/>
              </a:lnSpc>
              <a:buSzPct val="100000"/>
              <a:buChar char="•"/>
            </a:pPr>
            <a:r>
              <a:rPr lang="en-US" sz="9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Nurturing existing customers is crucial for growth.</a:t>
            </a:r>
            <a:endParaRPr lang="en-US" sz="9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68693" y="555188"/>
            <a:ext cx="6114931" cy="5937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50"/>
              </a:lnSpc>
              <a:buNone/>
            </a:pPr>
            <a:r>
              <a:rPr lang="en-US" sz="370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Average Order Value (AOV)</a:t>
            </a:r>
            <a:endParaRPr lang="en-US" sz="3700" dirty="0"/>
          </a:p>
        </p:txBody>
      </p:sp>
      <p:sp>
        <p:nvSpPr>
          <p:cNvPr id="3" name="Text 1"/>
          <p:cNvSpPr/>
          <p:nvPr/>
        </p:nvSpPr>
        <p:spPr>
          <a:xfrm>
            <a:off x="968693" y="1653540"/>
            <a:ext cx="12692896" cy="666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200"/>
              </a:lnSpc>
              <a:buNone/>
            </a:pPr>
            <a:r>
              <a:rPr lang="en-US" sz="52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₹46.2K</a:t>
            </a:r>
            <a:endParaRPr lang="en-US" sz="5200" dirty="0"/>
          </a:p>
        </p:txBody>
      </p:sp>
      <p:sp>
        <p:nvSpPr>
          <p:cNvPr id="4" name="Text 2"/>
          <p:cNvSpPr/>
          <p:nvPr/>
        </p:nvSpPr>
        <p:spPr>
          <a:xfrm>
            <a:off x="6127432" y="2571988"/>
            <a:ext cx="2375297" cy="2968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Average Order Value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968693" y="2989898"/>
            <a:ext cx="12692896" cy="323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Mean transaction size</a:t>
            </a:r>
            <a:endParaRPr lang="en-US" sz="1550" dirty="0"/>
          </a:p>
        </p:txBody>
      </p:sp>
      <p:sp>
        <p:nvSpPr>
          <p:cNvPr id="6" name="Text 4"/>
          <p:cNvSpPr/>
          <p:nvPr/>
        </p:nvSpPr>
        <p:spPr>
          <a:xfrm>
            <a:off x="968693" y="3741777"/>
            <a:ext cx="2850356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Why AOV Matters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968693" y="4299823"/>
            <a:ext cx="6100167" cy="323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AOV (₹46,250) reveals typical transaction size.</a:t>
            </a:r>
            <a:endParaRPr lang="en-US" sz="1550" dirty="0"/>
          </a:p>
        </p:txBody>
      </p:sp>
      <p:sp>
        <p:nvSpPr>
          <p:cNvPr id="8" name="Text 6"/>
          <p:cNvSpPr/>
          <p:nvPr/>
        </p:nvSpPr>
        <p:spPr>
          <a:xfrm>
            <a:off x="968693" y="4693444"/>
            <a:ext cx="6100167" cy="323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Crucial for understanding customer spending.</a:t>
            </a:r>
            <a:endParaRPr lang="en-US" sz="1550" dirty="0"/>
          </a:p>
        </p:txBody>
      </p:sp>
      <p:sp>
        <p:nvSpPr>
          <p:cNvPr id="9" name="Text 7"/>
          <p:cNvSpPr/>
          <p:nvPr/>
        </p:nvSpPr>
        <p:spPr>
          <a:xfrm>
            <a:off x="968693" y="5087064"/>
            <a:ext cx="6100167" cy="323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Guides sales targets.</a:t>
            </a:r>
            <a:endParaRPr lang="en-US" sz="1550" dirty="0"/>
          </a:p>
        </p:txBody>
      </p:sp>
      <p:sp>
        <p:nvSpPr>
          <p:cNvPr id="10" name="Text 8"/>
          <p:cNvSpPr/>
          <p:nvPr/>
        </p:nvSpPr>
        <p:spPr>
          <a:xfrm>
            <a:off x="968693" y="5480685"/>
            <a:ext cx="6100167" cy="323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High AOV suggests premium purchases and strong market position.</a:t>
            </a:r>
            <a:endParaRPr lang="en-US" sz="1550" dirty="0"/>
          </a:p>
        </p:txBody>
      </p:sp>
      <p:sp>
        <p:nvSpPr>
          <p:cNvPr id="11" name="Text 9"/>
          <p:cNvSpPr/>
          <p:nvPr/>
        </p:nvSpPr>
        <p:spPr>
          <a:xfrm>
            <a:off x="7568922" y="3741777"/>
            <a:ext cx="2850356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Strategic Uses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7568922" y="4299823"/>
            <a:ext cx="6100167" cy="323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Set free delivery thresholds.</a:t>
            </a:r>
            <a:endParaRPr lang="en-US" sz="1550" dirty="0"/>
          </a:p>
        </p:txBody>
      </p:sp>
      <p:sp>
        <p:nvSpPr>
          <p:cNvPr id="13" name="Text 11"/>
          <p:cNvSpPr/>
          <p:nvPr/>
        </p:nvSpPr>
        <p:spPr>
          <a:xfrm>
            <a:off x="7568922" y="4693444"/>
            <a:ext cx="6100167" cy="323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Bundle offers around ₹46K.</a:t>
            </a:r>
            <a:endParaRPr lang="en-US" sz="1550" dirty="0"/>
          </a:p>
        </p:txBody>
      </p:sp>
      <p:sp>
        <p:nvSpPr>
          <p:cNvPr id="14" name="Text 12"/>
          <p:cNvSpPr/>
          <p:nvPr/>
        </p:nvSpPr>
        <p:spPr>
          <a:xfrm>
            <a:off x="7568922" y="5087064"/>
            <a:ext cx="6100167" cy="323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Target upsell opportunities.</a:t>
            </a:r>
            <a:endParaRPr lang="en-US" sz="1550" dirty="0"/>
          </a:p>
        </p:txBody>
      </p:sp>
      <p:sp>
        <p:nvSpPr>
          <p:cNvPr id="15" name="Text 13"/>
          <p:cNvSpPr/>
          <p:nvPr/>
        </p:nvSpPr>
        <p:spPr>
          <a:xfrm>
            <a:off x="7568922" y="5480685"/>
            <a:ext cx="6100167" cy="323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Benchmark industry performance.</a:t>
            </a:r>
            <a:endParaRPr lang="en-US" sz="1550" dirty="0"/>
          </a:p>
        </p:txBody>
      </p:sp>
      <p:sp>
        <p:nvSpPr>
          <p:cNvPr id="16" name="Text 14"/>
          <p:cNvSpPr/>
          <p:nvPr/>
        </p:nvSpPr>
        <p:spPr>
          <a:xfrm>
            <a:off x="7568922" y="5874306"/>
            <a:ext cx="6100167" cy="323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Optimize customer acquisition cost.</a:t>
            </a:r>
            <a:endParaRPr lang="en-US" sz="1550" dirty="0"/>
          </a:p>
        </p:txBody>
      </p:sp>
      <p:sp>
        <p:nvSpPr>
          <p:cNvPr id="17" name="Shape 15"/>
          <p:cNvSpPr/>
          <p:nvPr/>
        </p:nvSpPr>
        <p:spPr>
          <a:xfrm>
            <a:off x="968693" y="6494978"/>
            <a:ext cx="12692896" cy="1180743"/>
          </a:xfrm>
          <a:prstGeom prst="roundRect">
            <a:avLst>
              <a:gd name="adj" fmla="val 7182"/>
            </a:avLst>
          </a:prstGeom>
          <a:solidFill>
            <a:srgbClr val="E8BEF4"/>
          </a:solidFill>
          <a:ln/>
        </p:spPr>
      </p:sp>
      <p:pic>
        <p:nvPicPr>
          <p:cNvPr id="1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0503" y="6791444"/>
            <a:ext cx="252293" cy="201811"/>
          </a:xfrm>
          <a:prstGeom prst="rect">
            <a:avLst/>
          </a:prstGeom>
        </p:spPr>
      </p:pic>
      <p:sp>
        <p:nvSpPr>
          <p:cNvPr id="19" name="Text 16"/>
          <p:cNvSpPr/>
          <p:nvPr/>
        </p:nvSpPr>
        <p:spPr>
          <a:xfrm>
            <a:off x="1624608" y="6747153"/>
            <a:ext cx="11835170" cy="646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Business Impact:</a:t>
            </a:r>
            <a:r>
              <a:rPr lang="en-US" sz="1550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AOV insights optimize marketing spend, refine promo strategies, and boost transaction values through smart bundling and cross-selling.</a:t>
            </a:r>
            <a:endParaRPr lang="en-US" sz="15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68693" y="408742"/>
            <a:ext cx="6137791" cy="4371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75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Regional Performance &amp; Acquisition</a:t>
            </a:r>
            <a:endParaRPr lang="en-US" sz="2750" dirty="0"/>
          </a:p>
        </p:txBody>
      </p:sp>
      <p:sp>
        <p:nvSpPr>
          <p:cNvPr id="3" name="Text 1"/>
          <p:cNvSpPr/>
          <p:nvPr/>
        </p:nvSpPr>
        <p:spPr>
          <a:xfrm>
            <a:off x="968693" y="905351"/>
            <a:ext cx="2698313" cy="2622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Top Customers by Country</a:t>
            </a:r>
            <a:endParaRPr lang="en-US" sz="1650" dirty="0"/>
          </a:p>
        </p:txBody>
      </p:sp>
      <p:sp>
        <p:nvSpPr>
          <p:cNvPr id="4" name="Shape 2"/>
          <p:cNvSpPr/>
          <p:nvPr/>
        </p:nvSpPr>
        <p:spPr>
          <a:xfrm>
            <a:off x="968693" y="1613654"/>
            <a:ext cx="4131826" cy="1660922"/>
          </a:xfrm>
          <a:prstGeom prst="roundRect">
            <a:avLst>
              <a:gd name="adj" fmla="val 4404"/>
            </a:avLst>
          </a:prstGeom>
          <a:solidFill>
            <a:srgbClr val="FFFFFF">
              <a:alpha val="95000"/>
            </a:srgbClr>
          </a:solidFill>
          <a:ln/>
        </p:spPr>
      </p:sp>
      <p:sp>
        <p:nvSpPr>
          <p:cNvPr id="5" name="Shape 3"/>
          <p:cNvSpPr/>
          <p:nvPr/>
        </p:nvSpPr>
        <p:spPr>
          <a:xfrm>
            <a:off x="968693" y="1598414"/>
            <a:ext cx="4131826" cy="60960"/>
          </a:xfrm>
          <a:prstGeom prst="roundRect">
            <a:avLst>
              <a:gd name="adj" fmla="val 102434"/>
            </a:avLst>
          </a:prstGeom>
          <a:solidFill>
            <a:srgbClr val="BE49DF"/>
          </a:solidFill>
          <a:ln/>
        </p:spPr>
      </p:sp>
      <p:sp>
        <p:nvSpPr>
          <p:cNvPr id="6" name="Shape 4"/>
          <p:cNvSpPr/>
          <p:nvPr/>
        </p:nvSpPr>
        <p:spPr>
          <a:xfrm>
            <a:off x="2811542" y="1390650"/>
            <a:ext cx="446008" cy="446008"/>
          </a:xfrm>
          <a:prstGeom prst="roundRect">
            <a:avLst>
              <a:gd name="adj" fmla="val 205019"/>
            </a:avLst>
          </a:prstGeom>
          <a:solidFill>
            <a:srgbClr val="BE49DF"/>
          </a:solidFill>
          <a:ln/>
        </p:spPr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45368" y="1524357"/>
            <a:ext cx="178356" cy="178356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1132523" y="1985248"/>
            <a:ext cx="1749028" cy="2185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India</a:t>
            </a:r>
            <a:endParaRPr lang="en-US" sz="1350" dirty="0"/>
          </a:p>
        </p:txBody>
      </p:sp>
      <p:sp>
        <p:nvSpPr>
          <p:cNvPr id="9" name="Text 6"/>
          <p:cNvSpPr/>
          <p:nvPr/>
        </p:nvSpPr>
        <p:spPr>
          <a:xfrm>
            <a:off x="1132523" y="2293025"/>
            <a:ext cx="3804166" cy="2378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Top Customer: Amit</a:t>
            </a:r>
            <a:endParaRPr lang="en-US" sz="1150" dirty="0"/>
          </a:p>
        </p:txBody>
      </p:sp>
      <p:sp>
        <p:nvSpPr>
          <p:cNvPr id="10" name="Text 7"/>
          <p:cNvSpPr/>
          <p:nvPr/>
        </p:nvSpPr>
        <p:spPr>
          <a:xfrm>
            <a:off x="1132523" y="2582942"/>
            <a:ext cx="3804166" cy="2378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Revenue: ₹1.2L</a:t>
            </a:r>
            <a:endParaRPr lang="en-US" sz="1150" dirty="0"/>
          </a:p>
        </p:txBody>
      </p:sp>
      <p:sp>
        <p:nvSpPr>
          <p:cNvPr id="11" name="Text 8"/>
          <p:cNvSpPr/>
          <p:nvPr/>
        </p:nvSpPr>
        <p:spPr>
          <a:xfrm>
            <a:off x="1132523" y="2872859"/>
            <a:ext cx="3804166" cy="2378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Strongest performance</a:t>
            </a:r>
            <a:endParaRPr lang="en-US" sz="1150" dirty="0"/>
          </a:p>
        </p:txBody>
      </p:sp>
      <p:sp>
        <p:nvSpPr>
          <p:cNvPr id="12" name="Shape 9"/>
          <p:cNvSpPr/>
          <p:nvPr/>
        </p:nvSpPr>
        <p:spPr>
          <a:xfrm>
            <a:off x="5249108" y="1613654"/>
            <a:ext cx="4131945" cy="1660922"/>
          </a:xfrm>
          <a:prstGeom prst="roundRect">
            <a:avLst>
              <a:gd name="adj" fmla="val 4404"/>
            </a:avLst>
          </a:prstGeom>
          <a:solidFill>
            <a:srgbClr val="FFFFFF">
              <a:alpha val="95000"/>
            </a:srgbClr>
          </a:solidFill>
          <a:ln/>
        </p:spPr>
      </p:sp>
      <p:sp>
        <p:nvSpPr>
          <p:cNvPr id="13" name="Shape 10"/>
          <p:cNvSpPr/>
          <p:nvPr/>
        </p:nvSpPr>
        <p:spPr>
          <a:xfrm>
            <a:off x="5249108" y="1598414"/>
            <a:ext cx="4131945" cy="60960"/>
          </a:xfrm>
          <a:prstGeom prst="roundRect">
            <a:avLst>
              <a:gd name="adj" fmla="val 102434"/>
            </a:avLst>
          </a:prstGeom>
          <a:solidFill>
            <a:srgbClr val="BE49DF"/>
          </a:solidFill>
          <a:ln/>
        </p:spPr>
      </p:sp>
      <p:sp>
        <p:nvSpPr>
          <p:cNvPr id="14" name="Shape 11"/>
          <p:cNvSpPr/>
          <p:nvPr/>
        </p:nvSpPr>
        <p:spPr>
          <a:xfrm>
            <a:off x="7092077" y="1390650"/>
            <a:ext cx="446008" cy="446008"/>
          </a:xfrm>
          <a:prstGeom prst="roundRect">
            <a:avLst>
              <a:gd name="adj" fmla="val 205019"/>
            </a:avLst>
          </a:prstGeom>
          <a:solidFill>
            <a:srgbClr val="BE49DF"/>
          </a:solidFill>
          <a:ln/>
        </p:spPr>
      </p:sp>
      <p:pic>
        <p:nvPicPr>
          <p:cNvPr id="15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25903" y="1524357"/>
            <a:ext cx="178356" cy="178356"/>
          </a:xfrm>
          <a:prstGeom prst="rect">
            <a:avLst/>
          </a:prstGeom>
        </p:spPr>
      </p:pic>
      <p:sp>
        <p:nvSpPr>
          <p:cNvPr id="16" name="Text 12"/>
          <p:cNvSpPr/>
          <p:nvPr/>
        </p:nvSpPr>
        <p:spPr>
          <a:xfrm>
            <a:off x="5412938" y="1985248"/>
            <a:ext cx="1749028" cy="2185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United States</a:t>
            </a:r>
            <a:endParaRPr lang="en-US" sz="1350" dirty="0"/>
          </a:p>
        </p:txBody>
      </p:sp>
      <p:sp>
        <p:nvSpPr>
          <p:cNvPr id="17" name="Text 13"/>
          <p:cNvSpPr/>
          <p:nvPr/>
        </p:nvSpPr>
        <p:spPr>
          <a:xfrm>
            <a:off x="5412938" y="2293025"/>
            <a:ext cx="3804285" cy="2378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Top Customer: John</a:t>
            </a:r>
            <a:endParaRPr lang="en-US" sz="1150" dirty="0"/>
          </a:p>
        </p:txBody>
      </p:sp>
      <p:sp>
        <p:nvSpPr>
          <p:cNvPr id="18" name="Text 14"/>
          <p:cNvSpPr/>
          <p:nvPr/>
        </p:nvSpPr>
        <p:spPr>
          <a:xfrm>
            <a:off x="5412938" y="2582942"/>
            <a:ext cx="3804285" cy="2378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Revenue: ₹60K</a:t>
            </a:r>
            <a:endParaRPr lang="en-US" sz="1150" dirty="0"/>
          </a:p>
        </p:txBody>
      </p:sp>
      <p:sp>
        <p:nvSpPr>
          <p:cNvPr id="19" name="Text 15"/>
          <p:cNvSpPr/>
          <p:nvPr/>
        </p:nvSpPr>
        <p:spPr>
          <a:xfrm>
            <a:off x="5412938" y="2872859"/>
            <a:ext cx="3804285" cy="2378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Second largest market</a:t>
            </a:r>
            <a:endParaRPr lang="en-US" sz="1150" dirty="0"/>
          </a:p>
        </p:txBody>
      </p:sp>
      <p:sp>
        <p:nvSpPr>
          <p:cNvPr id="20" name="Shape 16"/>
          <p:cNvSpPr/>
          <p:nvPr/>
        </p:nvSpPr>
        <p:spPr>
          <a:xfrm>
            <a:off x="9529643" y="1613654"/>
            <a:ext cx="4131826" cy="1660922"/>
          </a:xfrm>
          <a:prstGeom prst="roundRect">
            <a:avLst>
              <a:gd name="adj" fmla="val 4404"/>
            </a:avLst>
          </a:prstGeom>
          <a:solidFill>
            <a:srgbClr val="FFFFFF">
              <a:alpha val="95000"/>
            </a:srgbClr>
          </a:solidFill>
          <a:ln/>
        </p:spPr>
      </p:sp>
      <p:sp>
        <p:nvSpPr>
          <p:cNvPr id="21" name="Shape 17"/>
          <p:cNvSpPr/>
          <p:nvPr/>
        </p:nvSpPr>
        <p:spPr>
          <a:xfrm>
            <a:off x="9529643" y="1598414"/>
            <a:ext cx="4131826" cy="60960"/>
          </a:xfrm>
          <a:prstGeom prst="roundRect">
            <a:avLst>
              <a:gd name="adj" fmla="val 102434"/>
            </a:avLst>
          </a:prstGeom>
          <a:solidFill>
            <a:srgbClr val="BE49DF"/>
          </a:solidFill>
          <a:ln/>
        </p:spPr>
      </p:sp>
      <p:sp>
        <p:nvSpPr>
          <p:cNvPr id="22" name="Shape 18"/>
          <p:cNvSpPr/>
          <p:nvPr/>
        </p:nvSpPr>
        <p:spPr>
          <a:xfrm>
            <a:off x="11372493" y="1390650"/>
            <a:ext cx="446008" cy="446008"/>
          </a:xfrm>
          <a:prstGeom prst="roundRect">
            <a:avLst>
              <a:gd name="adj" fmla="val 205019"/>
            </a:avLst>
          </a:prstGeom>
          <a:solidFill>
            <a:srgbClr val="BE49DF"/>
          </a:solidFill>
          <a:ln/>
        </p:spPr>
      </p:sp>
      <p:pic>
        <p:nvPicPr>
          <p:cNvPr id="23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506319" y="1524357"/>
            <a:ext cx="178356" cy="178356"/>
          </a:xfrm>
          <a:prstGeom prst="rect">
            <a:avLst/>
          </a:prstGeom>
        </p:spPr>
      </p:pic>
      <p:sp>
        <p:nvSpPr>
          <p:cNvPr id="24" name="Text 19"/>
          <p:cNvSpPr/>
          <p:nvPr/>
        </p:nvSpPr>
        <p:spPr>
          <a:xfrm>
            <a:off x="9693473" y="1985248"/>
            <a:ext cx="1749028" cy="2185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United Kingdom</a:t>
            </a:r>
            <a:endParaRPr lang="en-US" sz="1350" dirty="0"/>
          </a:p>
        </p:txBody>
      </p:sp>
      <p:sp>
        <p:nvSpPr>
          <p:cNvPr id="25" name="Text 20"/>
          <p:cNvSpPr/>
          <p:nvPr/>
        </p:nvSpPr>
        <p:spPr>
          <a:xfrm>
            <a:off x="9693473" y="2293025"/>
            <a:ext cx="3804166" cy="2378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No Orders, Revenue: ₹0</a:t>
            </a:r>
            <a:endParaRPr lang="en-US" sz="1150" dirty="0"/>
          </a:p>
        </p:txBody>
      </p:sp>
      <p:sp>
        <p:nvSpPr>
          <p:cNvPr id="26" name="Text 21"/>
          <p:cNvSpPr/>
          <p:nvPr/>
        </p:nvSpPr>
        <p:spPr>
          <a:xfrm>
            <a:off x="9693473" y="2582942"/>
            <a:ext cx="3804166" cy="2378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Untapped market</a:t>
            </a:r>
            <a:endParaRPr lang="en-US" sz="1150" dirty="0"/>
          </a:p>
        </p:txBody>
      </p:sp>
      <p:sp>
        <p:nvSpPr>
          <p:cNvPr id="27" name="Shape 22"/>
          <p:cNvSpPr/>
          <p:nvPr/>
        </p:nvSpPr>
        <p:spPr>
          <a:xfrm>
            <a:off x="968693" y="3516056"/>
            <a:ext cx="12692896" cy="26194"/>
          </a:xfrm>
          <a:prstGeom prst="rect">
            <a:avLst/>
          </a:prstGeom>
          <a:solidFill>
            <a:srgbClr val="272525">
              <a:alpha val="50000"/>
            </a:srgbClr>
          </a:solidFill>
          <a:ln/>
        </p:spPr>
      </p:sp>
      <p:sp>
        <p:nvSpPr>
          <p:cNvPr id="28" name="Text 23"/>
          <p:cNvSpPr/>
          <p:nvPr/>
        </p:nvSpPr>
        <p:spPr>
          <a:xfrm>
            <a:off x="968693" y="3765233"/>
            <a:ext cx="2098834" cy="2622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Acquisition Trend</a:t>
            </a:r>
            <a:endParaRPr lang="en-US" sz="1650" dirty="0"/>
          </a:p>
        </p:txBody>
      </p:sp>
      <p:pic>
        <p:nvPicPr>
          <p:cNvPr id="29" name="Image 3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8693" y="4417695"/>
            <a:ext cx="7470577" cy="4183499"/>
          </a:xfrm>
          <a:prstGeom prst="rect">
            <a:avLst/>
          </a:prstGeom>
        </p:spPr>
      </p:pic>
      <p:sp>
        <p:nvSpPr>
          <p:cNvPr id="30" name="Text 24"/>
          <p:cNvSpPr/>
          <p:nvPr/>
        </p:nvSpPr>
        <p:spPr>
          <a:xfrm>
            <a:off x="8809553" y="4384238"/>
            <a:ext cx="4859536" cy="2378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Acquisition peaked in </a:t>
            </a:r>
            <a:r>
              <a:rPr lang="en-US" sz="1150" b="1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2021</a:t>
            </a:r>
            <a:r>
              <a:rPr lang="en-US" sz="11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(2 new customers).</a:t>
            </a:r>
            <a:endParaRPr lang="en-US" sz="1150" dirty="0"/>
          </a:p>
        </p:txBody>
      </p:sp>
      <p:sp>
        <p:nvSpPr>
          <p:cNvPr id="31" name="Text 25"/>
          <p:cNvSpPr/>
          <p:nvPr/>
        </p:nvSpPr>
        <p:spPr>
          <a:xfrm>
            <a:off x="8809553" y="4674156"/>
            <a:ext cx="4859536" cy="2378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Steady acquisition, opportunity for targeted growth.</a:t>
            </a:r>
            <a:endParaRPr lang="en-US" sz="1150" dirty="0"/>
          </a:p>
        </p:txBody>
      </p:sp>
      <p:sp>
        <p:nvSpPr>
          <p:cNvPr id="32" name="Text 26"/>
          <p:cNvSpPr/>
          <p:nvPr/>
        </p:nvSpPr>
        <p:spPr>
          <a:xfrm>
            <a:off x="8809553" y="4964073"/>
            <a:ext cx="4859536" cy="2378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UK market is untapped: significant expansion opportunity.</a:t>
            </a:r>
            <a:endParaRPr lang="en-US" sz="1150" dirty="0"/>
          </a:p>
        </p:txBody>
      </p:sp>
      <p:sp>
        <p:nvSpPr>
          <p:cNvPr id="33" name="Text 27"/>
          <p:cNvSpPr/>
          <p:nvPr/>
        </p:nvSpPr>
        <p:spPr>
          <a:xfrm>
            <a:off x="8809553" y="5253990"/>
            <a:ext cx="4859536" cy="2378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Amit is top customer, leads India regionally.</a:t>
            </a:r>
            <a:endParaRPr lang="en-US" sz="11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741</Words>
  <Application>Microsoft Office PowerPoint</Application>
  <PresentationFormat>Custom</PresentationFormat>
  <Paragraphs>164</Paragraphs>
  <Slides>11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Calibri</vt:lpstr>
      <vt:lpstr>Arial</vt:lpstr>
      <vt:lpstr>Source Serif 4 Semi Bold</vt:lpstr>
      <vt:lpstr>Source Sans 3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suba v</cp:lastModifiedBy>
  <cp:revision>2</cp:revision>
  <dcterms:created xsi:type="dcterms:W3CDTF">2025-11-14T15:47:15Z</dcterms:created>
  <dcterms:modified xsi:type="dcterms:W3CDTF">2025-11-14T16:00:22Z</dcterms:modified>
</cp:coreProperties>
</file>